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45.xml"/>
  <Override ContentType="application/vnd.openxmlformats-officedocument.presentationml.notesSlide+xml" PartName="/ppt/notesSlides/notesSlide3.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43.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48.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8.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47.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53" roundtripDataSignature="AMtx7miNhDWRf1AibwmNHBBGnvfJc55Yk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slide" Target="slides/slide36.xml"/><Relationship Id="rId42" Type="http://schemas.openxmlformats.org/officeDocument/2006/relationships/slide" Target="slides/slide38.xml"/><Relationship Id="rId41" Type="http://schemas.openxmlformats.org/officeDocument/2006/relationships/slide" Target="slides/slide37.xml"/><Relationship Id="rId44" Type="http://schemas.openxmlformats.org/officeDocument/2006/relationships/slide" Target="slides/slide40.xml"/><Relationship Id="rId43" Type="http://schemas.openxmlformats.org/officeDocument/2006/relationships/slide" Target="slides/slide39.xml"/><Relationship Id="rId46" Type="http://schemas.openxmlformats.org/officeDocument/2006/relationships/slide" Target="slides/slide42.xml"/><Relationship Id="rId45" Type="http://schemas.openxmlformats.org/officeDocument/2006/relationships/slide" Target="slides/slide41.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48" Type="http://schemas.openxmlformats.org/officeDocument/2006/relationships/slide" Target="slides/slide44.xml"/><Relationship Id="rId47" Type="http://schemas.openxmlformats.org/officeDocument/2006/relationships/slide" Target="slides/slide43.xml"/><Relationship Id="rId49" Type="http://schemas.openxmlformats.org/officeDocument/2006/relationships/slide" Target="slides/slide4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33" Type="http://schemas.openxmlformats.org/officeDocument/2006/relationships/slide" Target="slides/slide29.xml"/><Relationship Id="rId32" Type="http://schemas.openxmlformats.org/officeDocument/2006/relationships/slide" Target="slides/slide28.xml"/><Relationship Id="rId35" Type="http://schemas.openxmlformats.org/officeDocument/2006/relationships/slide" Target="slides/slide31.xml"/><Relationship Id="rId34" Type="http://schemas.openxmlformats.org/officeDocument/2006/relationships/slide" Target="slides/slide30.xml"/><Relationship Id="rId37" Type="http://schemas.openxmlformats.org/officeDocument/2006/relationships/slide" Target="slides/slide33.xml"/><Relationship Id="rId36" Type="http://schemas.openxmlformats.org/officeDocument/2006/relationships/slide" Target="slides/slide32.xml"/><Relationship Id="rId39" Type="http://schemas.openxmlformats.org/officeDocument/2006/relationships/slide" Target="slides/slide35.xml"/><Relationship Id="rId38" Type="http://schemas.openxmlformats.org/officeDocument/2006/relationships/slide" Target="slides/slide34.xml"/><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29" Type="http://schemas.openxmlformats.org/officeDocument/2006/relationships/slide" Target="slides/slide25.xml"/><Relationship Id="rId51" Type="http://schemas.openxmlformats.org/officeDocument/2006/relationships/slide" Target="slides/slide47.xml"/><Relationship Id="rId50" Type="http://schemas.openxmlformats.org/officeDocument/2006/relationships/slide" Target="slides/slide46.xml"/><Relationship Id="rId53" Type="http://customschemas.google.com/relationships/presentationmetadata" Target="metadata"/><Relationship Id="rId52" Type="http://schemas.openxmlformats.org/officeDocument/2006/relationships/slide" Target="slides/slide48.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 name="Shape 38"/>
        <p:cNvGrpSpPr/>
        <p:nvPr/>
      </p:nvGrpSpPr>
      <p:grpSpPr>
        <a:xfrm>
          <a:off x="0" y="0"/>
          <a:ext cx="0" cy="0"/>
          <a:chOff x="0" y="0"/>
          <a:chExt cx="0" cy="0"/>
        </a:xfrm>
      </p:grpSpPr>
      <p:sp>
        <p:nvSpPr>
          <p:cNvPr id="39" name="Google Shape;39;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0" name="Google Shape;40;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2" name="Google Shape;102;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3" name="Google Shape;103;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0" name="Google Shape;110;p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1" name="Google Shape;111;p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8" name="Google Shape;118;p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9" name="Google Shape;119;p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6" name="Google Shape;126;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3" name="Google Shape;133;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41" name="Google Shape;141;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47" name="Google Shape;147;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54" name="Google Shape;154;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1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0" name="Google Shape;160;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p1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6" name="Google Shape;166;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 name="Shape 44"/>
        <p:cNvGrpSpPr/>
        <p:nvPr/>
      </p:nvGrpSpPr>
      <p:grpSpPr>
        <a:xfrm>
          <a:off x="0" y="0"/>
          <a:ext cx="0" cy="0"/>
          <a:chOff x="0" y="0"/>
          <a:chExt cx="0" cy="0"/>
        </a:xfrm>
      </p:grpSpPr>
      <p:sp>
        <p:nvSpPr>
          <p:cNvPr id="45" name="Google Shape;45;g2c633ba7570_0_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 name="Google Shape;46;g2c633ba7570_0_2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7" name="Google Shape;47;g2c633ba7570_0_2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p1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2" name="Google Shape;172;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2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8" name="Google Shape;178;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p2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86" name="Google Shape;186;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p2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4" name="Google Shape;194;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p2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02" name="Google Shape;202;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p2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10" name="Google Shape;210;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2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18" name="Google Shape;218;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p1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26" name="Google Shape;226;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p1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3" name="Google Shape;233;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40" name="Google Shape;240;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 name="Shape 51"/>
        <p:cNvGrpSpPr/>
        <p:nvPr/>
      </p:nvGrpSpPr>
      <p:grpSpPr>
        <a:xfrm>
          <a:off x="0" y="0"/>
          <a:ext cx="0" cy="0"/>
          <a:chOff x="0" y="0"/>
          <a:chExt cx="0" cy="0"/>
        </a:xfrm>
      </p:grpSpPr>
      <p:sp>
        <p:nvSpPr>
          <p:cNvPr id="52" name="Google Shape;52;g2c633ba7570_0_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 name="Google Shape;53;g2c633ba7570_0_2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4" name="Google Shape;54;g2c633ba7570_0_2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p2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46" name="Google Shape;246;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p2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57" name="Google Shape;257;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p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63" name="Google Shape;263;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p3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70" name="Google Shape;270;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p3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76" name="Google Shape;276;p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p3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83" name="Google Shape;283;p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p3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90" name="Google Shape;290;p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p3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96" name="Google Shape;296;p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p3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02" name="Google Shape;302;p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p3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09" name="Google Shape;309;p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g2c633ba7570_0_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0" name="Google Shape;60;g2c633ba7570_0_3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1" name="Google Shape;61;g2c633ba7570_0_3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3" name="Shape 313"/>
        <p:cNvGrpSpPr/>
        <p:nvPr/>
      </p:nvGrpSpPr>
      <p:grpSpPr>
        <a:xfrm>
          <a:off x="0" y="0"/>
          <a:ext cx="0" cy="0"/>
          <a:chOff x="0" y="0"/>
          <a:chExt cx="0" cy="0"/>
        </a:xfrm>
      </p:grpSpPr>
      <p:sp>
        <p:nvSpPr>
          <p:cNvPr id="314" name="Google Shape;314;p3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15" name="Google Shape;315;p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0" name="Shape 320"/>
        <p:cNvGrpSpPr/>
        <p:nvPr/>
      </p:nvGrpSpPr>
      <p:grpSpPr>
        <a:xfrm>
          <a:off x="0" y="0"/>
          <a:ext cx="0" cy="0"/>
          <a:chOff x="0" y="0"/>
          <a:chExt cx="0" cy="0"/>
        </a:xfrm>
      </p:grpSpPr>
      <p:sp>
        <p:nvSpPr>
          <p:cNvPr id="321" name="Google Shape;321;p3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22" name="Google Shape;322;p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p3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29" name="Google Shape;329;p3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4" name="Shape 334"/>
        <p:cNvGrpSpPr/>
        <p:nvPr/>
      </p:nvGrpSpPr>
      <p:grpSpPr>
        <a:xfrm>
          <a:off x="0" y="0"/>
          <a:ext cx="0" cy="0"/>
          <a:chOff x="0" y="0"/>
          <a:chExt cx="0" cy="0"/>
        </a:xfrm>
      </p:grpSpPr>
      <p:sp>
        <p:nvSpPr>
          <p:cNvPr id="335" name="Google Shape;335;p4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36" name="Google Shape;336;p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0" name="Shape 340"/>
        <p:cNvGrpSpPr/>
        <p:nvPr/>
      </p:nvGrpSpPr>
      <p:grpSpPr>
        <a:xfrm>
          <a:off x="0" y="0"/>
          <a:ext cx="0" cy="0"/>
          <a:chOff x="0" y="0"/>
          <a:chExt cx="0" cy="0"/>
        </a:xfrm>
      </p:grpSpPr>
      <p:sp>
        <p:nvSpPr>
          <p:cNvPr id="341" name="Google Shape;341;p4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42" name="Google Shape;342;p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6" name="Shape 346"/>
        <p:cNvGrpSpPr/>
        <p:nvPr/>
      </p:nvGrpSpPr>
      <p:grpSpPr>
        <a:xfrm>
          <a:off x="0" y="0"/>
          <a:ext cx="0" cy="0"/>
          <a:chOff x="0" y="0"/>
          <a:chExt cx="0" cy="0"/>
        </a:xfrm>
      </p:grpSpPr>
      <p:sp>
        <p:nvSpPr>
          <p:cNvPr id="347" name="Google Shape;347;p4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48" name="Google Shape;348;p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p4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4" name="Google Shape;354;p4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Arial"/>
              <a:buNone/>
            </a:pPr>
            <a:r>
              <a:t/>
            </a:r>
            <a:endParaRPr b="1"/>
          </a:p>
        </p:txBody>
      </p:sp>
      <p:sp>
        <p:nvSpPr>
          <p:cNvPr id="355" name="Google Shape;355;p4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n-GB" sz="1200"/>
              <a:t>‹#›</a:t>
            </a:fld>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0" name="Shape 360"/>
        <p:cNvGrpSpPr/>
        <p:nvPr/>
      </p:nvGrpSpPr>
      <p:grpSpPr>
        <a:xfrm>
          <a:off x="0" y="0"/>
          <a:ext cx="0" cy="0"/>
          <a:chOff x="0" y="0"/>
          <a:chExt cx="0" cy="0"/>
        </a:xfrm>
      </p:grpSpPr>
      <p:sp>
        <p:nvSpPr>
          <p:cNvPr id="361" name="Google Shape;361;p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2" name="Google Shape;362;p4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Arial"/>
              <a:buNone/>
            </a:pPr>
            <a:r>
              <a:t/>
            </a:r>
            <a:endParaRPr b="1"/>
          </a:p>
        </p:txBody>
      </p:sp>
      <p:sp>
        <p:nvSpPr>
          <p:cNvPr id="363" name="Google Shape;363;p4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n-GB" sz="1200"/>
              <a:t>‹#›</a:t>
            </a:fld>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8" name="Shape 368"/>
        <p:cNvGrpSpPr/>
        <p:nvPr/>
      </p:nvGrpSpPr>
      <p:grpSpPr>
        <a:xfrm>
          <a:off x="0" y="0"/>
          <a:ext cx="0" cy="0"/>
          <a:chOff x="0" y="0"/>
          <a:chExt cx="0" cy="0"/>
        </a:xfrm>
      </p:grpSpPr>
      <p:sp>
        <p:nvSpPr>
          <p:cNvPr id="369" name="Google Shape;369;p4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70" name="Google Shape;370;p4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7" name="Google Shape;67;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3" name="Google Shape;73;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9" name="Google Shape;79;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0" name="Google Shape;80;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7" name="Google Shape;87;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4" name="Google Shape;94;p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5" name="Google Shape;95;p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hyperlink" Target="http://www.inee.org" TargetMode="Externa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Page" type="tx">
  <p:cSld name="TITLE_AND_BODY">
    <p:spTree>
      <p:nvGrpSpPr>
        <p:cNvPr id="11" name="Shape 11"/>
        <p:cNvGrpSpPr/>
        <p:nvPr/>
      </p:nvGrpSpPr>
      <p:grpSpPr>
        <a:xfrm>
          <a:off x="0" y="0"/>
          <a:ext cx="0" cy="0"/>
          <a:chOff x="0" y="0"/>
          <a:chExt cx="0" cy="0"/>
        </a:xfrm>
      </p:grpSpPr>
      <p:sp>
        <p:nvSpPr>
          <p:cNvPr id="12" name="Google Shape;12;p64"/>
          <p:cNvSpPr/>
          <p:nvPr/>
        </p:nvSpPr>
        <p:spPr>
          <a:xfrm>
            <a:off x="0" y="5228699"/>
            <a:ext cx="12192000" cy="16293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58900" lIns="58900" spcFirstLastPara="1" rIns="58900" wrap="square" tIns="589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pic>
        <p:nvPicPr>
          <p:cNvPr id="13" name="Google Shape;13;p64"/>
          <p:cNvPicPr preferRelativeResize="0"/>
          <p:nvPr/>
        </p:nvPicPr>
        <p:blipFill rotWithShape="1">
          <a:blip r:embed="rId2">
            <a:alphaModFix/>
          </a:blip>
          <a:srcRect b="0" l="0" r="0" t="0"/>
          <a:stretch/>
        </p:blipFill>
        <p:spPr>
          <a:xfrm>
            <a:off x="1938813" y="5476263"/>
            <a:ext cx="8314374" cy="1134175"/>
          </a:xfrm>
          <a:prstGeom prst="rect">
            <a:avLst/>
          </a:prstGeom>
          <a:noFill/>
          <a:ln>
            <a:noFill/>
          </a:ln>
        </p:spPr>
      </p:pic>
      <p:sp>
        <p:nvSpPr>
          <p:cNvPr id="14" name="Google Shape;14;p64"/>
          <p:cNvSpPr txBox="1"/>
          <p:nvPr>
            <p:ph type="title"/>
          </p:nvPr>
        </p:nvSpPr>
        <p:spPr>
          <a:xfrm>
            <a:off x="612000" y="847440"/>
            <a:ext cx="10968000" cy="2503200"/>
          </a:xfrm>
          <a:prstGeom prst="rect">
            <a:avLst/>
          </a:prstGeom>
          <a:noFill/>
          <a:ln>
            <a:noFill/>
          </a:ln>
        </p:spPr>
        <p:txBody>
          <a:bodyPr anchorCtr="0" anchor="t" bIns="117825" lIns="117825" spcFirstLastPara="1" rIns="117825" wrap="square" tIns="117825">
            <a:normAutofit/>
          </a:bodyPr>
          <a:lstStyle>
            <a:lvl1pPr lvl="0" marR="0" rtl="0" algn="ctr">
              <a:lnSpc>
                <a:spcPct val="100000"/>
              </a:lnSpc>
              <a:spcBef>
                <a:spcPts val="0"/>
              </a:spcBef>
              <a:spcAft>
                <a:spcPts val="0"/>
              </a:spcAft>
              <a:buClr>
                <a:srgbClr val="FFFFFF"/>
              </a:buClr>
              <a:buSzPts val="6200"/>
              <a:buFont typeface="Arial"/>
              <a:buNone/>
              <a:defRPr b="0" i="0" sz="6200" u="none" cap="none" strike="noStrike">
                <a:solidFill>
                  <a:srgbClr val="FFFFFF"/>
                </a:solidFill>
                <a:latin typeface="Arial"/>
                <a:ea typeface="Arial"/>
                <a:cs typeface="Arial"/>
                <a:sym typeface="Arial"/>
              </a:defRPr>
            </a:lvl1pPr>
            <a:lvl2pPr lvl="1"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9pPr>
          </a:lstStyle>
          <a:p/>
        </p:txBody>
      </p:sp>
      <p:sp>
        <p:nvSpPr>
          <p:cNvPr id="15" name="Google Shape;15;p64"/>
          <p:cNvSpPr txBox="1"/>
          <p:nvPr>
            <p:ph idx="1" type="subTitle"/>
          </p:nvPr>
        </p:nvSpPr>
        <p:spPr>
          <a:xfrm>
            <a:off x="1133400" y="3722640"/>
            <a:ext cx="10095900" cy="1134000"/>
          </a:xfrm>
          <a:prstGeom prst="rect">
            <a:avLst/>
          </a:prstGeom>
          <a:noFill/>
          <a:ln>
            <a:noFill/>
          </a:ln>
        </p:spPr>
        <p:txBody>
          <a:bodyPr anchorCtr="0" anchor="t" bIns="117825" lIns="117825" spcFirstLastPara="1" rIns="117825" wrap="square" tIns="117825">
            <a:normAutofit/>
          </a:bodyPr>
          <a:lstStyle>
            <a:lvl1pPr lvl="0" marR="0" rtl="0" algn="ctr">
              <a:lnSpc>
                <a:spcPct val="100000"/>
              </a:lnSpc>
              <a:spcBef>
                <a:spcPts val="0"/>
              </a:spcBef>
              <a:spcAft>
                <a:spcPts val="0"/>
              </a:spcAft>
              <a:buClr>
                <a:srgbClr val="FFFFFF"/>
              </a:buClr>
              <a:buSzPts val="3200"/>
              <a:buFont typeface="Arial"/>
              <a:buNone/>
              <a:defRPr b="0" i="0" sz="3200" u="none" cap="none" strike="noStrike">
                <a:solidFill>
                  <a:srgbClr val="FFFFFF"/>
                </a:solidFill>
                <a:latin typeface="Arial"/>
                <a:ea typeface="Arial"/>
                <a:cs typeface="Arial"/>
                <a:sym typeface="Arial"/>
              </a:defRPr>
            </a:lvl1pPr>
            <a:lvl2pPr lvl="1"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Page">
  <p:cSld name="TITLE_AND_BODY 2">
    <p:bg>
      <p:bgPr>
        <a:noFill/>
      </p:bgPr>
    </p:bg>
    <p:spTree>
      <p:nvGrpSpPr>
        <p:cNvPr id="16" name="Shape 16"/>
        <p:cNvGrpSpPr/>
        <p:nvPr/>
      </p:nvGrpSpPr>
      <p:grpSpPr>
        <a:xfrm>
          <a:off x="0" y="0"/>
          <a:ext cx="0" cy="0"/>
          <a:chOff x="0" y="0"/>
          <a:chExt cx="0" cy="0"/>
        </a:xfrm>
      </p:grpSpPr>
      <p:pic>
        <p:nvPicPr>
          <p:cNvPr id="17" name="Google Shape;17;p66"/>
          <p:cNvPicPr preferRelativeResize="0"/>
          <p:nvPr/>
        </p:nvPicPr>
        <p:blipFill rotWithShape="1">
          <a:blip r:embed="rId2">
            <a:alphaModFix/>
          </a:blip>
          <a:srcRect b="0" l="0" r="0" t="0"/>
          <a:stretch/>
        </p:blipFill>
        <p:spPr>
          <a:xfrm>
            <a:off x="9801558" y="6215190"/>
            <a:ext cx="1922077" cy="442170"/>
          </a:xfrm>
          <a:prstGeom prst="rect">
            <a:avLst/>
          </a:prstGeom>
          <a:noFill/>
          <a:ln>
            <a:noFill/>
          </a:ln>
        </p:spPr>
      </p:pic>
      <p:cxnSp>
        <p:nvCxnSpPr>
          <p:cNvPr id="18" name="Google Shape;18;p66"/>
          <p:cNvCxnSpPr/>
          <p:nvPr/>
        </p:nvCxnSpPr>
        <p:spPr>
          <a:xfrm>
            <a:off x="-19900" y="6052230"/>
            <a:ext cx="12255600" cy="0"/>
          </a:xfrm>
          <a:prstGeom prst="straightConnector1">
            <a:avLst/>
          </a:prstGeom>
          <a:noFill/>
          <a:ln cap="flat" cmpd="sng" w="28575">
            <a:solidFill>
              <a:srgbClr val="163644"/>
            </a:solidFill>
            <a:prstDash val="solid"/>
            <a:round/>
            <a:headEnd len="sm" w="sm" type="none"/>
            <a:tailEnd len="sm" w="sm" type="none"/>
          </a:ln>
        </p:spPr>
      </p:cxnSp>
      <p:sp>
        <p:nvSpPr>
          <p:cNvPr id="19" name="Google Shape;19;p66"/>
          <p:cNvSpPr txBox="1"/>
          <p:nvPr/>
        </p:nvSpPr>
        <p:spPr>
          <a:xfrm>
            <a:off x="313867" y="988680"/>
            <a:ext cx="11543100" cy="515100"/>
          </a:xfrm>
          <a:prstGeom prst="rect">
            <a:avLst/>
          </a:prstGeom>
          <a:noFill/>
          <a:ln>
            <a:noFill/>
          </a:ln>
        </p:spPr>
        <p:txBody>
          <a:bodyPr anchorCtr="0" anchor="t" bIns="117825" lIns="117825" spcFirstLastPara="1" rIns="117825" wrap="square" tIns="117825">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20" name="Google Shape;20;p66"/>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a:bodyPr>
          <a:lstStyle>
            <a:lvl1pPr lvl="0" marR="0" rtl="0" algn="ctr">
              <a:lnSpc>
                <a:spcPct val="100000"/>
              </a:lnSpc>
              <a:spcBef>
                <a:spcPts val="0"/>
              </a:spcBef>
              <a:spcAft>
                <a:spcPts val="0"/>
              </a:spcAft>
              <a:buClr>
                <a:srgbClr val="24427B"/>
              </a:buClr>
              <a:buSzPts val="3900"/>
              <a:buFont typeface="Arial"/>
              <a:buNone/>
              <a:defRPr b="1" i="0" sz="3900" u="none" cap="none" strike="noStrike">
                <a:solidFill>
                  <a:srgbClr val="24427B"/>
                </a:solidFill>
                <a:latin typeface="Arial"/>
                <a:ea typeface="Arial"/>
                <a:cs typeface="Arial"/>
                <a:sym typeface="Arial"/>
              </a:defRPr>
            </a:lvl1pPr>
            <a:lvl2pPr lvl="1"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9pPr>
          </a:lstStyle>
          <a:p/>
        </p:txBody>
      </p:sp>
      <p:sp>
        <p:nvSpPr>
          <p:cNvPr id="21" name="Google Shape;21;p66"/>
          <p:cNvSpPr txBox="1"/>
          <p:nvPr>
            <p:ph idx="1" type="body"/>
          </p:nvPr>
        </p:nvSpPr>
        <p:spPr>
          <a:xfrm>
            <a:off x="191800" y="1051470"/>
            <a:ext cx="11822400" cy="4645200"/>
          </a:xfrm>
          <a:prstGeom prst="rect">
            <a:avLst/>
          </a:prstGeom>
          <a:noFill/>
          <a:ln>
            <a:noFill/>
          </a:ln>
        </p:spPr>
        <p:txBody>
          <a:bodyPr anchorCtr="0" anchor="t" bIns="117825" lIns="117825" spcFirstLastPara="1" rIns="117825" wrap="square" tIns="117825">
            <a:normAutofit/>
          </a:bodyPr>
          <a:lstStyle>
            <a:lvl1pPr indent="-393700" lvl="0" marL="457200" marR="0" rtl="0" algn="l">
              <a:lnSpc>
                <a:spcPct val="100000"/>
              </a:lnSpc>
              <a:spcBef>
                <a:spcPts val="0"/>
              </a:spcBef>
              <a:spcAft>
                <a:spcPts val="0"/>
              </a:spcAft>
              <a:buClr>
                <a:srgbClr val="000000"/>
              </a:buClr>
              <a:buSzPts val="2600"/>
              <a:buFont typeface="Arial"/>
              <a:buChar char="●"/>
              <a:defRPr b="0" i="0" sz="2600" u="none" cap="none" strike="noStrike">
                <a:solidFill>
                  <a:srgbClr val="000000"/>
                </a:solidFill>
                <a:latin typeface="Arial"/>
                <a:ea typeface="Arial"/>
                <a:cs typeface="Arial"/>
                <a:sym typeface="Arial"/>
              </a:defRPr>
            </a:lvl1pPr>
            <a:lvl2pPr indent="-374650" lvl="1" marL="914400" marR="0" rtl="0" algn="l">
              <a:lnSpc>
                <a:spcPct val="100000"/>
              </a:lnSpc>
              <a:spcBef>
                <a:spcPts val="0"/>
              </a:spcBef>
              <a:spcAft>
                <a:spcPts val="0"/>
              </a:spcAft>
              <a:buClr>
                <a:srgbClr val="000000"/>
              </a:buClr>
              <a:buSzPts val="2300"/>
              <a:buFont typeface="Arial"/>
              <a:buChar char="○"/>
              <a:defRPr b="0" i="0" sz="2300" u="none" cap="none" strike="noStrike">
                <a:solidFill>
                  <a:srgbClr val="000000"/>
                </a:solidFill>
                <a:latin typeface="Arial"/>
                <a:ea typeface="Arial"/>
                <a:cs typeface="Arial"/>
                <a:sym typeface="Arial"/>
              </a:defRPr>
            </a:lvl2pPr>
            <a:lvl3pPr indent="-361950" lvl="2" marL="1371600" marR="0" rtl="0" algn="l">
              <a:lnSpc>
                <a:spcPct val="100000"/>
              </a:lnSpc>
              <a:spcBef>
                <a:spcPts val="0"/>
              </a:spcBef>
              <a:spcAft>
                <a:spcPts val="0"/>
              </a:spcAft>
              <a:buClr>
                <a:srgbClr val="000000"/>
              </a:buClr>
              <a:buSzPts val="2100"/>
              <a:buFont typeface="Arial"/>
              <a:buChar char="■"/>
              <a:defRPr b="0" i="0" sz="2100" u="none" cap="none" strike="noStrike">
                <a:solidFill>
                  <a:srgbClr val="000000"/>
                </a:solidFill>
                <a:latin typeface="Arial"/>
                <a:ea typeface="Arial"/>
                <a:cs typeface="Arial"/>
                <a:sym typeface="Arial"/>
              </a:defRPr>
            </a:lvl3pPr>
            <a:lvl4pPr indent="-342900" lvl="3" marL="1828800" marR="0" rtl="0" algn="l">
              <a:lnSpc>
                <a:spcPct val="100000"/>
              </a:lnSpc>
              <a:spcBef>
                <a:spcPts val="0"/>
              </a:spcBef>
              <a:spcAft>
                <a:spcPts val="0"/>
              </a:spcAft>
              <a:buClr>
                <a:srgbClr val="000000"/>
              </a:buClr>
              <a:buSzPts val="1800"/>
              <a:buFont typeface="Arial"/>
              <a:buChar char="●"/>
              <a:defRPr b="0" i="0" sz="1800" u="none" cap="none" strike="noStrike">
                <a:solidFill>
                  <a:srgbClr val="000000"/>
                </a:solidFill>
                <a:latin typeface="Arial"/>
                <a:ea typeface="Arial"/>
                <a:cs typeface="Arial"/>
                <a:sym typeface="Arial"/>
              </a:defRPr>
            </a:lvl4pPr>
            <a:lvl5pPr indent="-342900" lvl="4" marL="2286000" marR="0" rtl="0" algn="l">
              <a:lnSpc>
                <a:spcPct val="100000"/>
              </a:lnSpc>
              <a:spcBef>
                <a:spcPts val="0"/>
              </a:spcBef>
              <a:spcAft>
                <a:spcPts val="0"/>
              </a:spcAft>
              <a:buClr>
                <a:srgbClr val="000000"/>
              </a:buClr>
              <a:buSzPts val="1800"/>
              <a:buFont typeface="Arial"/>
              <a:buChar char="○"/>
              <a:defRPr b="0" i="0" sz="1800" u="none" cap="none" strike="noStrike">
                <a:solidFill>
                  <a:srgbClr val="000000"/>
                </a:solidFill>
                <a:latin typeface="Arial"/>
                <a:ea typeface="Arial"/>
                <a:cs typeface="Arial"/>
                <a:sym typeface="Arial"/>
              </a:defRPr>
            </a:lvl5pPr>
            <a:lvl6pPr indent="-342900" lvl="5" marL="2743200" marR="0" rtl="0" algn="l">
              <a:lnSpc>
                <a:spcPct val="100000"/>
              </a:lnSpc>
              <a:spcBef>
                <a:spcPts val="0"/>
              </a:spcBef>
              <a:spcAft>
                <a:spcPts val="0"/>
              </a:spcAft>
              <a:buClr>
                <a:srgbClr val="000000"/>
              </a:buClr>
              <a:buSzPts val="1800"/>
              <a:buFont typeface="Arial"/>
              <a:buChar char="■"/>
              <a:defRPr b="0" i="0" sz="1800" u="none" cap="none" strike="noStrike">
                <a:solidFill>
                  <a:srgbClr val="000000"/>
                </a:solidFill>
                <a:latin typeface="Arial"/>
                <a:ea typeface="Arial"/>
                <a:cs typeface="Arial"/>
                <a:sym typeface="Arial"/>
              </a:defRPr>
            </a:lvl6pPr>
            <a:lvl7pPr indent="-342900" lvl="6" marL="3200400" marR="0" rtl="0" algn="l">
              <a:lnSpc>
                <a:spcPct val="100000"/>
              </a:lnSpc>
              <a:spcBef>
                <a:spcPts val="0"/>
              </a:spcBef>
              <a:spcAft>
                <a:spcPts val="0"/>
              </a:spcAft>
              <a:buClr>
                <a:srgbClr val="000000"/>
              </a:buClr>
              <a:buSzPts val="1800"/>
              <a:buFont typeface="Arial"/>
              <a:buChar char="●"/>
              <a:defRPr b="0" i="0" sz="1800" u="none" cap="none" strike="noStrike">
                <a:solidFill>
                  <a:srgbClr val="000000"/>
                </a:solidFill>
                <a:latin typeface="Arial"/>
                <a:ea typeface="Arial"/>
                <a:cs typeface="Arial"/>
                <a:sym typeface="Arial"/>
              </a:defRPr>
            </a:lvl7pPr>
            <a:lvl8pPr indent="-342900" lvl="7" marL="3657600" marR="0" rtl="0" algn="l">
              <a:lnSpc>
                <a:spcPct val="100000"/>
              </a:lnSpc>
              <a:spcBef>
                <a:spcPts val="0"/>
              </a:spcBef>
              <a:spcAft>
                <a:spcPts val="0"/>
              </a:spcAft>
              <a:buClr>
                <a:srgbClr val="000000"/>
              </a:buClr>
              <a:buSzPts val="1800"/>
              <a:buFont typeface="Arial"/>
              <a:buChar char="○"/>
              <a:defRPr b="0" i="0" sz="1800" u="none" cap="none" strike="noStrike">
                <a:solidFill>
                  <a:srgbClr val="000000"/>
                </a:solidFill>
                <a:latin typeface="Arial"/>
                <a:ea typeface="Arial"/>
                <a:cs typeface="Arial"/>
                <a:sym typeface="Arial"/>
              </a:defRPr>
            </a:lvl8pPr>
            <a:lvl9pPr indent="-342900" lvl="8" marL="4114800" marR="0" rtl="0" algn="l">
              <a:lnSpc>
                <a:spcPct val="100000"/>
              </a:lnSpc>
              <a:spcBef>
                <a:spcPts val="0"/>
              </a:spcBef>
              <a:spcAft>
                <a:spcPts val="0"/>
              </a:spcAft>
              <a:buClr>
                <a:srgbClr val="000000"/>
              </a:buClr>
              <a:buSzPts val="1800"/>
              <a:buFont typeface="Arial"/>
              <a:buChar char="■"/>
              <a:defRPr b="0" i="0" sz="18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p:cSld name="TITLE_AND_BODY 2_1">
    <p:bg>
      <p:bgPr>
        <a:noFill/>
      </p:bgPr>
    </p:bg>
    <p:spTree>
      <p:nvGrpSpPr>
        <p:cNvPr id="22" name="Shape 22"/>
        <p:cNvGrpSpPr/>
        <p:nvPr/>
      </p:nvGrpSpPr>
      <p:grpSpPr>
        <a:xfrm>
          <a:off x="0" y="0"/>
          <a:ext cx="0" cy="0"/>
          <a:chOff x="0" y="0"/>
          <a:chExt cx="0" cy="0"/>
        </a:xfrm>
      </p:grpSpPr>
      <p:pic>
        <p:nvPicPr>
          <p:cNvPr id="23" name="Google Shape;23;p65"/>
          <p:cNvPicPr preferRelativeResize="0"/>
          <p:nvPr/>
        </p:nvPicPr>
        <p:blipFill rotWithShape="1">
          <a:blip r:embed="rId2">
            <a:alphaModFix/>
          </a:blip>
          <a:srcRect b="0" l="0" r="0" t="0"/>
          <a:stretch/>
        </p:blipFill>
        <p:spPr>
          <a:xfrm>
            <a:off x="9801558" y="6215190"/>
            <a:ext cx="1922077" cy="442170"/>
          </a:xfrm>
          <a:prstGeom prst="rect">
            <a:avLst/>
          </a:prstGeom>
          <a:noFill/>
          <a:ln>
            <a:noFill/>
          </a:ln>
        </p:spPr>
      </p:pic>
      <p:cxnSp>
        <p:nvCxnSpPr>
          <p:cNvPr id="24" name="Google Shape;24;p65"/>
          <p:cNvCxnSpPr/>
          <p:nvPr/>
        </p:nvCxnSpPr>
        <p:spPr>
          <a:xfrm>
            <a:off x="-19900" y="6052230"/>
            <a:ext cx="12255600" cy="0"/>
          </a:xfrm>
          <a:prstGeom prst="straightConnector1">
            <a:avLst/>
          </a:prstGeom>
          <a:noFill/>
          <a:ln cap="flat" cmpd="sng" w="28575">
            <a:solidFill>
              <a:srgbClr val="163644"/>
            </a:solidFill>
            <a:prstDash val="solid"/>
            <a:round/>
            <a:headEnd len="sm" w="sm" type="none"/>
            <a:tailEnd len="sm" w="sm" type="none"/>
          </a:ln>
        </p:spPr>
      </p:cxnSp>
      <p:sp>
        <p:nvSpPr>
          <p:cNvPr id="25" name="Google Shape;25;p65"/>
          <p:cNvSpPr txBox="1"/>
          <p:nvPr/>
        </p:nvSpPr>
        <p:spPr>
          <a:xfrm>
            <a:off x="313867" y="988680"/>
            <a:ext cx="11543100" cy="515100"/>
          </a:xfrm>
          <a:prstGeom prst="rect">
            <a:avLst/>
          </a:prstGeom>
          <a:noFill/>
          <a:ln>
            <a:noFill/>
          </a:ln>
        </p:spPr>
        <p:txBody>
          <a:bodyPr anchorCtr="0" anchor="t" bIns="117825" lIns="117825" spcFirstLastPara="1" rIns="117825" wrap="square" tIns="117825">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26" name="Google Shape;26;p65"/>
          <p:cNvSpPr txBox="1"/>
          <p:nvPr>
            <p:ph type="title"/>
          </p:nvPr>
        </p:nvSpPr>
        <p:spPr>
          <a:xfrm>
            <a:off x="217867" y="2489700"/>
            <a:ext cx="11735100" cy="706200"/>
          </a:xfrm>
          <a:prstGeom prst="rect">
            <a:avLst/>
          </a:prstGeom>
          <a:noFill/>
          <a:ln>
            <a:noFill/>
          </a:ln>
        </p:spPr>
        <p:txBody>
          <a:bodyPr anchorCtr="0" anchor="t" bIns="117825" lIns="117825" spcFirstLastPara="1" rIns="117825" wrap="square" tIns="117825">
            <a:normAutofit/>
          </a:bodyPr>
          <a:lstStyle>
            <a:lvl1pPr lvl="0" marR="0" rtl="0" algn="ctr">
              <a:lnSpc>
                <a:spcPct val="100000"/>
              </a:lnSpc>
              <a:spcBef>
                <a:spcPts val="0"/>
              </a:spcBef>
              <a:spcAft>
                <a:spcPts val="0"/>
              </a:spcAft>
              <a:buClr>
                <a:srgbClr val="24427B"/>
              </a:buClr>
              <a:buSzPts val="3900"/>
              <a:buFont typeface="Arial"/>
              <a:buNone/>
              <a:defRPr b="1" i="0" sz="3900" u="none" cap="none" strike="noStrike">
                <a:solidFill>
                  <a:srgbClr val="24427B"/>
                </a:solidFill>
                <a:latin typeface="Arial"/>
                <a:ea typeface="Arial"/>
                <a:cs typeface="Arial"/>
                <a:sym typeface="Arial"/>
              </a:defRPr>
            </a:lvl1pPr>
            <a:lvl2pPr lvl="1"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d Slide" type="title">
  <p:cSld name="TITLE">
    <p:spTree>
      <p:nvGrpSpPr>
        <p:cNvPr id="27" name="Shape 27"/>
        <p:cNvGrpSpPr/>
        <p:nvPr/>
      </p:nvGrpSpPr>
      <p:grpSpPr>
        <a:xfrm>
          <a:off x="0" y="0"/>
          <a:ext cx="0" cy="0"/>
          <a:chOff x="0" y="0"/>
          <a:chExt cx="0" cy="0"/>
        </a:xfrm>
      </p:grpSpPr>
      <p:pic>
        <p:nvPicPr>
          <p:cNvPr id="28" name="Google Shape;28;p67"/>
          <p:cNvPicPr preferRelativeResize="0"/>
          <p:nvPr/>
        </p:nvPicPr>
        <p:blipFill rotWithShape="1">
          <a:blip r:embed="rId2">
            <a:alphaModFix/>
          </a:blip>
          <a:srcRect b="0" l="0" r="0" t="0"/>
          <a:stretch/>
        </p:blipFill>
        <p:spPr>
          <a:xfrm>
            <a:off x="2217093" y="2084331"/>
            <a:ext cx="6982037" cy="1606198"/>
          </a:xfrm>
          <a:prstGeom prst="rect">
            <a:avLst/>
          </a:prstGeom>
          <a:noFill/>
          <a:ln>
            <a:noFill/>
          </a:ln>
        </p:spPr>
      </p:pic>
      <p:sp>
        <p:nvSpPr>
          <p:cNvPr id="29" name="Google Shape;29;p67"/>
          <p:cNvSpPr/>
          <p:nvPr/>
        </p:nvSpPr>
        <p:spPr>
          <a:xfrm>
            <a:off x="1472267" y="4179150"/>
            <a:ext cx="9350700" cy="1606200"/>
          </a:xfrm>
          <a:prstGeom prst="rect">
            <a:avLst/>
          </a:prstGeom>
          <a:noFill/>
          <a:ln>
            <a:noFill/>
          </a:ln>
        </p:spPr>
        <p:txBody>
          <a:bodyPr anchorCtr="0" anchor="t" bIns="58900" lIns="58900" spcFirstLastPara="1" rIns="58900" wrap="square" tIns="58900">
            <a:noAutofit/>
          </a:bodyPr>
          <a:lstStyle/>
          <a:p>
            <a:pPr indent="0" lvl="0" marL="0" marR="0" rtl="0" algn="ctr">
              <a:lnSpc>
                <a:spcPct val="100000"/>
              </a:lnSpc>
              <a:spcBef>
                <a:spcPts val="0"/>
              </a:spcBef>
              <a:spcAft>
                <a:spcPts val="0"/>
              </a:spcAft>
              <a:buClr>
                <a:srgbClr val="FFFFFF"/>
              </a:buClr>
              <a:buSzPts val="4400"/>
              <a:buFont typeface="Arial"/>
              <a:buNone/>
            </a:pPr>
            <a:r>
              <a:rPr b="1" i="0" lang="en-GB" sz="3100" u="sng" cap="none" strike="noStrike">
                <a:solidFill>
                  <a:schemeClr val="hlink"/>
                </a:solidFill>
                <a:latin typeface="Arial"/>
                <a:ea typeface="Arial"/>
                <a:cs typeface="Arial"/>
                <a:sym typeface="Arial"/>
                <a:hlinkClick r:id="rId3"/>
              </a:rPr>
              <a:t>http://www.inee.org</a:t>
            </a:r>
            <a:endParaRPr b="0" i="0" sz="3100" u="none" cap="none" strike="noStrike">
              <a:solidFill>
                <a:srgbClr val="FFFFFF"/>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1">
  <p:cSld name="TITLE_1">
    <p:bg>
      <p:bgPr>
        <a:solidFill>
          <a:srgbClr val="000000"/>
        </a:solidFill>
      </p:bgPr>
    </p:bg>
    <p:spTree>
      <p:nvGrpSpPr>
        <p:cNvPr id="30" name="Shape 30"/>
        <p:cNvGrpSpPr/>
        <p:nvPr/>
      </p:nvGrpSpPr>
      <p:grpSpPr>
        <a:xfrm>
          <a:off x="0" y="0"/>
          <a:ext cx="0" cy="0"/>
          <a:chOff x="0" y="0"/>
          <a:chExt cx="0" cy="0"/>
        </a:xfrm>
      </p:grpSpPr>
      <p:sp>
        <p:nvSpPr>
          <p:cNvPr id="31" name="Google Shape;31;p68"/>
          <p:cNvSpPr txBox="1"/>
          <p:nvPr>
            <p:ph idx="12" type="sldNum"/>
          </p:nvPr>
        </p:nvSpPr>
        <p:spPr>
          <a:xfrm>
            <a:off x="11579129" y="6320775"/>
            <a:ext cx="449100" cy="318300"/>
          </a:xfrm>
          <a:prstGeom prst="rect">
            <a:avLst/>
          </a:prstGeom>
          <a:noFill/>
          <a:ln>
            <a:noFill/>
          </a:ln>
        </p:spPr>
        <p:txBody>
          <a:bodyPr anchorCtr="0" anchor="ctr" bIns="117800" lIns="117800" spcFirstLastPara="1" rIns="117800" wrap="square" tIns="117800">
            <a:noAutofit/>
          </a:bodyPr>
          <a:lstStyle>
            <a:lvl1pPr indent="0" lvl="0"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32" name="Shape 32"/>
        <p:cNvGrpSpPr/>
        <p:nvPr/>
      </p:nvGrpSpPr>
      <p:grpSpPr>
        <a:xfrm>
          <a:off x="0" y="0"/>
          <a:ext cx="0" cy="0"/>
          <a:chOff x="0" y="0"/>
          <a:chExt cx="0" cy="0"/>
        </a:xfrm>
      </p:grpSpPr>
      <p:sp>
        <p:nvSpPr>
          <p:cNvPr id="33" name="Google Shape;33;p69"/>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34" name="Google Shape;34;p69"/>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rmAutofit/>
          </a:bodyPr>
          <a:lstStyle>
            <a:lvl1pPr indent="-342900" lvl="0" marL="457200" marR="0" rtl="0" algn="l">
              <a:lnSpc>
                <a:spcPct val="90000"/>
              </a:lnSpc>
              <a:spcBef>
                <a:spcPts val="10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1pPr>
            <a:lvl2pPr indent="-342900" lvl="1" marL="914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35" name="Google Shape;35;p69"/>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36" name="Google Shape;36;p69"/>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37" name="Google Shape;37;p69"/>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63644"/>
        </a:solidFill>
      </p:bgPr>
    </p:bg>
    <p:spTree>
      <p:nvGrpSpPr>
        <p:cNvPr id="9" name="Shape 9"/>
        <p:cNvGrpSpPr/>
        <p:nvPr/>
      </p:nvGrpSpPr>
      <p:grpSpPr>
        <a:xfrm>
          <a:off x="0" y="0"/>
          <a:ext cx="0" cy="0"/>
          <a:chOff x="0" y="0"/>
          <a:chExt cx="0" cy="0"/>
        </a:xfrm>
      </p:grpSpPr>
      <p:sp>
        <p:nvSpPr>
          <p:cNvPr id="10" name="Google Shape;10;p63"/>
          <p:cNvSpPr txBox="1"/>
          <p:nvPr>
            <p:ph idx="12" type="sldNum"/>
          </p:nvPr>
        </p:nvSpPr>
        <p:spPr>
          <a:xfrm>
            <a:off x="11579129" y="6320775"/>
            <a:ext cx="449100" cy="318300"/>
          </a:xfrm>
          <a:prstGeom prst="rect">
            <a:avLst/>
          </a:prstGeom>
          <a:noFill/>
          <a:ln>
            <a:noFill/>
          </a:ln>
        </p:spPr>
        <p:txBody>
          <a:bodyPr anchorCtr="0" anchor="ctr" bIns="117800" lIns="117800" spcFirstLastPara="1" rIns="117800" wrap="square" tIns="117800">
            <a:noAutofit/>
          </a:bodyPr>
          <a:lstStyle>
            <a:lvl1pPr indent="0" lvl="0" marL="0" marR="0" rtl="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sz="1800">
              <a:solidFill>
                <a:srgbClr val="000000"/>
              </a:solidFill>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2.png"/><Relationship Id="rId4" Type="http://schemas.openxmlformats.org/officeDocument/2006/relationships/image" Target="../media/image5.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5.jpg"/><Relationship Id="rId4" Type="http://schemas.openxmlformats.org/officeDocument/2006/relationships/image" Target="../media/image12.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6.jpg"/><Relationship Id="rId4" Type="http://schemas.openxmlformats.org/officeDocument/2006/relationships/image" Target="../media/image8.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9.jpg"/><Relationship Id="rId4" Type="http://schemas.openxmlformats.org/officeDocument/2006/relationships/image" Target="../media/image3.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10.jpg"/><Relationship Id="rId4" Type="http://schemas.openxmlformats.org/officeDocument/2006/relationships/image" Target="../media/image16.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4.jpg"/><Relationship Id="rId4" Type="http://schemas.openxmlformats.org/officeDocument/2006/relationships/image" Target="../media/image14.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hyperlink" Target="https://inee.org/eie-glossary/education-emergencies"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 name="Shape 41"/>
        <p:cNvGrpSpPr/>
        <p:nvPr/>
      </p:nvGrpSpPr>
      <p:grpSpPr>
        <a:xfrm>
          <a:off x="0" y="0"/>
          <a:ext cx="0" cy="0"/>
          <a:chOff x="0" y="0"/>
          <a:chExt cx="0" cy="0"/>
        </a:xfrm>
      </p:grpSpPr>
      <p:sp>
        <p:nvSpPr>
          <p:cNvPr id="42" name="Google Shape;42;p1"/>
          <p:cNvSpPr txBox="1"/>
          <p:nvPr>
            <p:ph type="title"/>
          </p:nvPr>
        </p:nvSpPr>
        <p:spPr>
          <a:xfrm>
            <a:off x="612000" y="1382601"/>
            <a:ext cx="10968000" cy="26325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chemeClr val="dk1"/>
              </a:buClr>
              <a:buSzPts val="1100"/>
              <a:buFont typeface="Arial"/>
              <a:buNone/>
            </a:pPr>
            <a:r>
              <a:rPr lang="en-GB"/>
              <a:t>Módulo de formación sobre educación inclusiva en situaciones de emergencia</a:t>
            </a:r>
            <a:endParaRPr i="1" sz="3800"/>
          </a:p>
        </p:txBody>
      </p:sp>
      <p:sp>
        <p:nvSpPr>
          <p:cNvPr id="43" name="Google Shape;43;p1"/>
          <p:cNvSpPr txBox="1"/>
          <p:nvPr/>
        </p:nvSpPr>
        <p:spPr>
          <a:xfrm rot="-5400000">
            <a:off x="-81206" y="3244896"/>
            <a:ext cx="2743200"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7"/>
          <p:cNvSpPr txBox="1"/>
          <p:nvPr/>
        </p:nvSpPr>
        <p:spPr>
          <a:xfrm rot="-5400000">
            <a:off x="-81206" y="3244896"/>
            <a:ext cx="2743200"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06" name="Google Shape;106;p7"/>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0" algn="ctr">
              <a:lnSpc>
                <a:spcPct val="100000"/>
              </a:lnSpc>
              <a:spcBef>
                <a:spcPts val="0"/>
              </a:spcBef>
              <a:spcAft>
                <a:spcPts val="0"/>
              </a:spcAft>
              <a:buSzPts val="990"/>
              <a:buNone/>
            </a:pPr>
            <a:r>
              <a:rPr lang="en-GB" sz="3010"/>
              <a:t>Actividad 2: Tormenta de ideas sobre cómo las emergencias dificultan la inclusión en la educación</a:t>
            </a:r>
            <a:endParaRPr sz="3010"/>
          </a:p>
        </p:txBody>
      </p:sp>
      <p:sp>
        <p:nvSpPr>
          <p:cNvPr id="107" name="Google Shape;107;p7"/>
          <p:cNvSpPr txBox="1"/>
          <p:nvPr>
            <p:ph idx="1" type="body"/>
          </p:nvPr>
        </p:nvSpPr>
        <p:spPr>
          <a:xfrm>
            <a:off x="191800" y="1051475"/>
            <a:ext cx="11822400" cy="4884900"/>
          </a:xfrm>
          <a:prstGeom prst="rect">
            <a:avLst/>
          </a:prstGeom>
          <a:noFill/>
          <a:ln>
            <a:noFill/>
          </a:ln>
        </p:spPr>
        <p:txBody>
          <a:bodyPr anchorCtr="0" anchor="t" bIns="117825" lIns="117825" spcFirstLastPara="1" rIns="117825" wrap="square" tIns="117825">
            <a:normAutofit/>
          </a:bodyPr>
          <a:lstStyle/>
          <a:p>
            <a:pPr indent="0" lvl="0" marL="0" rtl="0" algn="l">
              <a:lnSpc>
                <a:spcPct val="100000"/>
              </a:lnSpc>
              <a:spcBef>
                <a:spcPts val="0"/>
              </a:spcBef>
              <a:spcAft>
                <a:spcPts val="0"/>
              </a:spcAft>
              <a:buSzPts val="2600"/>
              <a:buNone/>
            </a:pPr>
            <a:r>
              <a:rPr b="1" lang="en-GB"/>
              <a:t>Posibles respuestas:</a:t>
            </a:r>
            <a:endParaRPr b="1"/>
          </a:p>
          <a:p>
            <a:pPr indent="0" lvl="0" marL="0" rtl="0" algn="l">
              <a:lnSpc>
                <a:spcPct val="100000"/>
              </a:lnSpc>
              <a:spcBef>
                <a:spcPts val="0"/>
              </a:spcBef>
              <a:spcAft>
                <a:spcPts val="0"/>
              </a:spcAft>
              <a:buSzPts val="2600"/>
              <a:buNone/>
            </a:pPr>
            <a:r>
              <a:t/>
            </a:r>
            <a:endParaRPr/>
          </a:p>
          <a:p>
            <a:pPr indent="-393700" lvl="0" marL="457200" rtl="0" algn="l">
              <a:lnSpc>
                <a:spcPct val="100000"/>
              </a:lnSpc>
              <a:spcBef>
                <a:spcPts val="0"/>
              </a:spcBef>
              <a:spcAft>
                <a:spcPts val="0"/>
              </a:spcAft>
              <a:buSzPts val="2600"/>
              <a:buChar char="●"/>
            </a:pPr>
            <a:r>
              <a:rPr lang="en-GB"/>
              <a:t>Los cuidadores pueden mantener a las niñas en casa porque les preocupa su seguridad.</a:t>
            </a:r>
            <a:endParaRPr/>
          </a:p>
          <a:p>
            <a:pPr indent="-393700" lvl="0" marL="457200" rtl="0" algn="l">
              <a:lnSpc>
                <a:spcPct val="100000"/>
              </a:lnSpc>
              <a:spcBef>
                <a:spcPts val="0"/>
              </a:spcBef>
              <a:spcAft>
                <a:spcPts val="0"/>
              </a:spcAft>
              <a:buSzPts val="2600"/>
              <a:buChar char="●"/>
            </a:pPr>
            <a:r>
              <a:rPr lang="en-GB"/>
              <a:t>Para los estudiantes con discapacidades o los estudiantes </a:t>
            </a:r>
            <a:r>
              <a:rPr lang="en-GB"/>
              <a:t>más</a:t>
            </a:r>
            <a:r>
              <a:rPr lang="en-GB"/>
              <a:t> pequeños puede ser difícil ir a la escuela si el trayecto se vuelve arriesgado. </a:t>
            </a:r>
            <a:endParaRPr/>
          </a:p>
          <a:p>
            <a:pPr indent="-393700" lvl="0" marL="457200" rtl="0" algn="l">
              <a:lnSpc>
                <a:spcPct val="100000"/>
              </a:lnSpc>
              <a:spcBef>
                <a:spcPts val="0"/>
              </a:spcBef>
              <a:spcAft>
                <a:spcPts val="0"/>
              </a:spcAft>
              <a:buSzPts val="2600"/>
              <a:buChar char="●"/>
            </a:pPr>
            <a:r>
              <a:rPr lang="en-GB"/>
              <a:t>Es posible que los estudiantes con enfermedades crónicas no tengan la atención médica o los medicamentos que necesitan para poder ir a la escuela.</a:t>
            </a:r>
            <a:endParaRPr/>
          </a:p>
          <a:p>
            <a:pPr indent="-393700" lvl="0" marL="457200" rtl="0" algn="l">
              <a:lnSpc>
                <a:spcPct val="100000"/>
              </a:lnSpc>
              <a:spcBef>
                <a:spcPts val="0"/>
              </a:spcBef>
              <a:spcAft>
                <a:spcPts val="0"/>
              </a:spcAft>
              <a:buSzPts val="2600"/>
              <a:buChar char="●"/>
            </a:pPr>
            <a:r>
              <a:rPr lang="en-GB"/>
              <a:t>Es posible que se pierdan docentes y que sus sustitutos tengan menos experiencia y habilidades, por lo que la calidad de la educación disminuye.</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8"/>
          <p:cNvSpPr txBox="1"/>
          <p:nvPr/>
        </p:nvSpPr>
        <p:spPr>
          <a:xfrm rot="-5400000">
            <a:off x="-81222" y="3244912"/>
            <a:ext cx="27432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14" name="Google Shape;114;p8"/>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0" algn="ctr">
              <a:lnSpc>
                <a:spcPct val="100000"/>
              </a:lnSpc>
              <a:spcBef>
                <a:spcPts val="0"/>
              </a:spcBef>
              <a:spcAft>
                <a:spcPts val="0"/>
              </a:spcAft>
              <a:buSzPts val="990"/>
              <a:buNone/>
            </a:pPr>
            <a:r>
              <a:rPr lang="en-GB" sz="3010"/>
              <a:t>Actividad 2: Tormenta de ideas sobre cómo las emergencias dificultan la inclusión en la educación</a:t>
            </a:r>
            <a:endParaRPr sz="3010"/>
          </a:p>
        </p:txBody>
      </p:sp>
      <p:sp>
        <p:nvSpPr>
          <p:cNvPr id="115" name="Google Shape;115;p8"/>
          <p:cNvSpPr txBox="1"/>
          <p:nvPr>
            <p:ph idx="1" type="body"/>
          </p:nvPr>
        </p:nvSpPr>
        <p:spPr>
          <a:xfrm>
            <a:off x="191800" y="1051475"/>
            <a:ext cx="11822400" cy="4884900"/>
          </a:xfrm>
          <a:prstGeom prst="rect">
            <a:avLst/>
          </a:prstGeom>
          <a:noFill/>
          <a:ln>
            <a:noFill/>
          </a:ln>
        </p:spPr>
        <p:txBody>
          <a:bodyPr anchorCtr="0" anchor="t" bIns="117825" lIns="117825" spcFirstLastPara="1" rIns="117825" wrap="square" tIns="117825">
            <a:normAutofit lnSpcReduction="10000"/>
          </a:bodyPr>
          <a:lstStyle/>
          <a:p>
            <a:pPr indent="0" lvl="0" marL="0" rtl="0" algn="l">
              <a:lnSpc>
                <a:spcPct val="100000"/>
              </a:lnSpc>
              <a:spcBef>
                <a:spcPts val="0"/>
              </a:spcBef>
              <a:spcAft>
                <a:spcPts val="0"/>
              </a:spcAft>
              <a:buSzPts val="2600"/>
              <a:buNone/>
            </a:pPr>
            <a:r>
              <a:rPr b="1" lang="en-GB"/>
              <a:t>P</a:t>
            </a:r>
            <a:r>
              <a:rPr b="1" lang="en-GB"/>
              <a:t>osibles respuestas (continuaci</a:t>
            </a:r>
            <a:r>
              <a:rPr b="1" lang="en-GB"/>
              <a:t>ón)</a:t>
            </a:r>
            <a:r>
              <a:rPr b="1" lang="en-GB"/>
              <a:t>:</a:t>
            </a:r>
            <a:endParaRPr b="1"/>
          </a:p>
          <a:p>
            <a:pPr indent="0" lvl="0" marL="0" rtl="0" algn="l">
              <a:lnSpc>
                <a:spcPct val="100000"/>
              </a:lnSpc>
              <a:spcBef>
                <a:spcPts val="0"/>
              </a:spcBef>
              <a:spcAft>
                <a:spcPts val="0"/>
              </a:spcAft>
              <a:buSzPts val="2600"/>
              <a:buNone/>
            </a:pPr>
            <a:r>
              <a:t/>
            </a:r>
            <a:endParaRPr/>
          </a:p>
          <a:p>
            <a:pPr indent="-393700" lvl="0" marL="457200" rtl="0" algn="l">
              <a:lnSpc>
                <a:spcPct val="100000"/>
              </a:lnSpc>
              <a:spcBef>
                <a:spcPts val="0"/>
              </a:spcBef>
              <a:spcAft>
                <a:spcPts val="0"/>
              </a:spcAft>
              <a:buClr>
                <a:schemeClr val="dk1"/>
              </a:buClr>
              <a:buSzPts val="2600"/>
              <a:buChar char="●"/>
            </a:pPr>
            <a:r>
              <a:rPr lang="en-GB">
                <a:solidFill>
                  <a:schemeClr val="dk1"/>
                </a:solidFill>
              </a:rPr>
              <a:t>Los docentes pueden enfrentarse a más retos de lo habitual. </a:t>
            </a:r>
            <a:endParaRPr>
              <a:solidFill>
                <a:schemeClr val="dk1"/>
              </a:solidFill>
            </a:endParaRPr>
          </a:p>
          <a:p>
            <a:pPr indent="-393700" lvl="0" marL="457200" rtl="0" algn="l">
              <a:lnSpc>
                <a:spcPct val="100000"/>
              </a:lnSpc>
              <a:spcBef>
                <a:spcPts val="0"/>
              </a:spcBef>
              <a:spcAft>
                <a:spcPts val="0"/>
              </a:spcAft>
              <a:buClr>
                <a:schemeClr val="dk1"/>
              </a:buClr>
              <a:buSzPts val="2600"/>
              <a:buChar char="●"/>
            </a:pPr>
            <a:r>
              <a:rPr lang="en-GB">
                <a:solidFill>
                  <a:schemeClr val="dk1"/>
                </a:solidFill>
              </a:rPr>
              <a:t>Los docentes pueden estar menos dispuestos o ser menos capaces de satisfacer las necesidades de diversos estudiantes.</a:t>
            </a:r>
            <a:endParaRPr>
              <a:solidFill>
                <a:schemeClr val="dk1"/>
              </a:solidFill>
            </a:endParaRPr>
          </a:p>
          <a:p>
            <a:pPr indent="-393700" lvl="0" marL="457200" rtl="0" algn="l">
              <a:lnSpc>
                <a:spcPct val="100000"/>
              </a:lnSpc>
              <a:spcBef>
                <a:spcPts val="0"/>
              </a:spcBef>
              <a:spcAft>
                <a:spcPts val="0"/>
              </a:spcAft>
              <a:buClr>
                <a:schemeClr val="dk1"/>
              </a:buClr>
              <a:buSzPts val="2600"/>
              <a:buChar char="●"/>
            </a:pPr>
            <a:r>
              <a:rPr lang="en-GB">
                <a:solidFill>
                  <a:schemeClr val="dk1"/>
                </a:solidFill>
              </a:rPr>
              <a:t>Es posible que haya clases más grandes con más estudiantes con diferencias de aprendizaje. </a:t>
            </a:r>
            <a:endParaRPr>
              <a:solidFill>
                <a:schemeClr val="dk1"/>
              </a:solidFill>
            </a:endParaRPr>
          </a:p>
          <a:p>
            <a:pPr indent="-393700" lvl="0" marL="457200" rtl="0" algn="l">
              <a:lnSpc>
                <a:spcPct val="100000"/>
              </a:lnSpc>
              <a:spcBef>
                <a:spcPts val="0"/>
              </a:spcBef>
              <a:spcAft>
                <a:spcPts val="0"/>
              </a:spcAft>
              <a:buClr>
                <a:schemeClr val="dk1"/>
              </a:buClr>
              <a:buSzPts val="2600"/>
              <a:buChar char="●"/>
            </a:pPr>
            <a:r>
              <a:rPr lang="en-GB">
                <a:solidFill>
                  <a:schemeClr val="dk1"/>
                </a:solidFill>
              </a:rPr>
              <a:t>Puede haber más estudiantes que experimenten angustia emocional o discapacidades físicas debido a la emergencia o crisis. </a:t>
            </a:r>
            <a:endParaRPr>
              <a:solidFill>
                <a:schemeClr val="dk1"/>
              </a:solidFill>
            </a:endParaRPr>
          </a:p>
          <a:p>
            <a:pPr indent="-393700" lvl="0" marL="457200" rtl="0" algn="l">
              <a:lnSpc>
                <a:spcPct val="100000"/>
              </a:lnSpc>
              <a:spcBef>
                <a:spcPts val="0"/>
              </a:spcBef>
              <a:spcAft>
                <a:spcPts val="0"/>
              </a:spcAft>
              <a:buClr>
                <a:schemeClr val="dk1"/>
              </a:buClr>
              <a:buSzPts val="2600"/>
              <a:buChar char="●"/>
            </a:pPr>
            <a:r>
              <a:rPr lang="en-GB">
                <a:solidFill>
                  <a:schemeClr val="dk1"/>
                </a:solidFill>
              </a:rPr>
              <a:t>Los docentes pueden estar lidiando con niveles más altos de estrés y recibir menos capacitación y apoyo.</a:t>
            </a:r>
            <a:endParaRPr>
              <a:solidFill>
                <a:schemeClr val="dk1"/>
              </a:solidFill>
            </a:endParaRPr>
          </a:p>
          <a:p>
            <a:pPr indent="-393700" lvl="0" marL="457200" rtl="0" algn="l">
              <a:lnSpc>
                <a:spcPct val="100000"/>
              </a:lnSpc>
              <a:spcBef>
                <a:spcPts val="0"/>
              </a:spcBef>
              <a:spcAft>
                <a:spcPts val="0"/>
              </a:spcAft>
              <a:buClr>
                <a:schemeClr val="dk1"/>
              </a:buClr>
              <a:buSzPts val="2600"/>
              <a:buChar char="●"/>
            </a:pPr>
            <a:r>
              <a:rPr lang="en-GB">
                <a:solidFill>
                  <a:schemeClr val="dk1"/>
                </a:solidFill>
              </a:rPr>
              <a:t>Los recursos y las instalaciones pueden perderse o dañarse.</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9"/>
          <p:cNvSpPr txBox="1"/>
          <p:nvPr/>
        </p:nvSpPr>
        <p:spPr>
          <a:xfrm rot="-5400000">
            <a:off x="-81222" y="3244912"/>
            <a:ext cx="27432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22" name="Google Shape;122;p9"/>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0" algn="ctr">
              <a:lnSpc>
                <a:spcPct val="100000"/>
              </a:lnSpc>
              <a:spcBef>
                <a:spcPts val="0"/>
              </a:spcBef>
              <a:spcAft>
                <a:spcPts val="0"/>
              </a:spcAft>
              <a:buSzPts val="990"/>
              <a:buNone/>
            </a:pPr>
            <a:r>
              <a:rPr lang="en-GB" sz="3010"/>
              <a:t>Actividad 2: Tormenta de ideas sobre cómo las emergencias dificultan la inclusión en la educación</a:t>
            </a:r>
            <a:endParaRPr sz="3010"/>
          </a:p>
        </p:txBody>
      </p:sp>
      <p:sp>
        <p:nvSpPr>
          <p:cNvPr id="123" name="Google Shape;123;p9"/>
          <p:cNvSpPr txBox="1"/>
          <p:nvPr>
            <p:ph idx="1" type="body"/>
          </p:nvPr>
        </p:nvSpPr>
        <p:spPr>
          <a:xfrm>
            <a:off x="191800" y="1051475"/>
            <a:ext cx="11822400" cy="4884900"/>
          </a:xfrm>
          <a:prstGeom prst="rect">
            <a:avLst/>
          </a:prstGeom>
          <a:noFill/>
          <a:ln>
            <a:noFill/>
          </a:ln>
        </p:spPr>
        <p:txBody>
          <a:bodyPr anchorCtr="0" anchor="t" bIns="117825" lIns="117825" spcFirstLastPara="1" rIns="117825" wrap="square" tIns="117825">
            <a:normAutofit/>
          </a:bodyPr>
          <a:lstStyle/>
          <a:p>
            <a:pPr indent="0" lvl="0" marL="0" rtl="0" algn="l">
              <a:lnSpc>
                <a:spcPct val="100000"/>
              </a:lnSpc>
              <a:spcBef>
                <a:spcPts val="0"/>
              </a:spcBef>
              <a:spcAft>
                <a:spcPts val="0"/>
              </a:spcAft>
              <a:buSzPts val="2600"/>
              <a:buNone/>
            </a:pPr>
            <a:r>
              <a:t/>
            </a:r>
            <a:endParaRPr/>
          </a:p>
          <a:p>
            <a:pPr indent="0" lvl="0" marL="0" rtl="0" algn="l">
              <a:lnSpc>
                <a:spcPct val="100000"/>
              </a:lnSpc>
              <a:spcBef>
                <a:spcPts val="0"/>
              </a:spcBef>
              <a:spcAft>
                <a:spcPts val="0"/>
              </a:spcAft>
              <a:buSzPts val="2600"/>
              <a:buNone/>
            </a:pPr>
            <a:r>
              <a:t/>
            </a:r>
            <a:endParaRPr/>
          </a:p>
          <a:p>
            <a:pPr indent="0" lvl="0" marL="0" rtl="0" algn="l">
              <a:lnSpc>
                <a:spcPct val="100000"/>
              </a:lnSpc>
              <a:spcBef>
                <a:spcPts val="0"/>
              </a:spcBef>
              <a:spcAft>
                <a:spcPts val="0"/>
              </a:spcAft>
              <a:buSzPts val="2600"/>
              <a:buNone/>
            </a:pPr>
            <a:r>
              <a:t/>
            </a:r>
            <a:endParaRPr/>
          </a:p>
          <a:p>
            <a:pPr indent="0" lvl="0" marL="0" rtl="0" algn="l">
              <a:lnSpc>
                <a:spcPct val="100000"/>
              </a:lnSpc>
              <a:spcBef>
                <a:spcPts val="0"/>
              </a:spcBef>
              <a:spcAft>
                <a:spcPts val="0"/>
              </a:spcAft>
              <a:buSzPts val="2600"/>
              <a:buNone/>
            </a:pPr>
            <a:r>
              <a:t/>
            </a:r>
            <a:endParaRPr/>
          </a:p>
          <a:p>
            <a:pPr indent="0" lvl="0" marL="0" rtl="0" algn="ctr">
              <a:lnSpc>
                <a:spcPct val="100000"/>
              </a:lnSpc>
              <a:spcBef>
                <a:spcPts val="0"/>
              </a:spcBef>
              <a:spcAft>
                <a:spcPts val="0"/>
              </a:spcAft>
              <a:buSzPts val="2600"/>
              <a:buNone/>
            </a:pPr>
            <a:r>
              <a:rPr b="1" lang="en-GB"/>
              <a:t>¿Por qué es usted responsable de contribuir a que la educación sea más inclusiva?</a:t>
            </a:r>
            <a:endParaRPr b="1" sz="2800">
              <a:solidFill>
                <a:schemeClr val="dk1"/>
              </a:solidFill>
              <a:latin typeface="Calibri"/>
              <a:ea typeface="Calibri"/>
              <a:cs typeface="Calibri"/>
              <a:sym typeface="Calibri"/>
            </a:endParaRPr>
          </a:p>
          <a:p>
            <a:pPr indent="0" lvl="0" marL="457200" rtl="0" algn="l">
              <a:lnSpc>
                <a:spcPct val="100000"/>
              </a:lnSpc>
              <a:spcBef>
                <a:spcPts val="0"/>
              </a:spcBef>
              <a:spcAft>
                <a:spcPts val="1000"/>
              </a:spcAft>
              <a:buSzPts val="2600"/>
              <a:buNone/>
            </a:pPr>
            <a:r>
              <a:t/>
            </a:r>
            <a:endParaRPr b="1"/>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10"/>
          <p:cNvSpPr txBox="1"/>
          <p:nvPr/>
        </p:nvSpPr>
        <p:spPr>
          <a:xfrm rot="-5400000">
            <a:off x="-81206" y="3244896"/>
            <a:ext cx="2743200"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29" name="Google Shape;129;p10"/>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0" algn="ctr">
              <a:lnSpc>
                <a:spcPct val="100000"/>
              </a:lnSpc>
              <a:spcBef>
                <a:spcPts val="0"/>
              </a:spcBef>
              <a:spcAft>
                <a:spcPts val="0"/>
              </a:spcAft>
              <a:buSzPct val="111111"/>
              <a:buNone/>
            </a:pPr>
            <a:r>
              <a:rPr lang="en-GB"/>
              <a:t>Compromisos internacionales</a:t>
            </a:r>
            <a:endParaRPr/>
          </a:p>
        </p:txBody>
      </p:sp>
      <p:sp>
        <p:nvSpPr>
          <p:cNvPr id="130" name="Google Shape;130;p10"/>
          <p:cNvSpPr txBox="1"/>
          <p:nvPr>
            <p:ph idx="1" type="body"/>
          </p:nvPr>
        </p:nvSpPr>
        <p:spPr>
          <a:xfrm>
            <a:off x="191800" y="1051475"/>
            <a:ext cx="11822400" cy="4829100"/>
          </a:xfrm>
          <a:prstGeom prst="rect">
            <a:avLst/>
          </a:prstGeom>
          <a:noFill/>
          <a:ln>
            <a:noFill/>
          </a:ln>
        </p:spPr>
        <p:txBody>
          <a:bodyPr anchorCtr="0" anchor="t" bIns="117825" lIns="117825" spcFirstLastPara="1" rIns="117825" wrap="square" tIns="117825">
            <a:normAutofit/>
          </a:bodyPr>
          <a:lstStyle/>
          <a:p>
            <a:pPr indent="-393700" lvl="0" marL="457200" rtl="0" algn="l">
              <a:lnSpc>
                <a:spcPct val="100000"/>
              </a:lnSpc>
              <a:spcBef>
                <a:spcPts val="0"/>
              </a:spcBef>
              <a:spcAft>
                <a:spcPts val="0"/>
              </a:spcAft>
              <a:buSzPts val="2600"/>
              <a:buChar char="●"/>
            </a:pPr>
            <a:r>
              <a:rPr lang="en-GB"/>
              <a:t>Convención sobre los derechos de las personas con discapacidad (CRPD, 2006)</a:t>
            </a:r>
            <a:endParaRPr/>
          </a:p>
          <a:p>
            <a:pPr indent="0" lvl="0" marL="0" rtl="0" algn="l">
              <a:lnSpc>
                <a:spcPct val="100000"/>
              </a:lnSpc>
              <a:spcBef>
                <a:spcPts val="0"/>
              </a:spcBef>
              <a:spcAft>
                <a:spcPts val="0"/>
              </a:spcAft>
              <a:buClr>
                <a:schemeClr val="dk1"/>
              </a:buClr>
              <a:buSzPts val="2600"/>
              <a:buFont typeface="Arial"/>
              <a:buNone/>
            </a:pPr>
            <a:r>
              <a:t/>
            </a:r>
            <a:endParaRPr/>
          </a:p>
          <a:p>
            <a:pPr indent="-393700" lvl="0" marL="457200" rtl="0" algn="l">
              <a:lnSpc>
                <a:spcPct val="100000"/>
              </a:lnSpc>
              <a:spcBef>
                <a:spcPts val="0"/>
              </a:spcBef>
              <a:spcAft>
                <a:spcPts val="0"/>
              </a:spcAft>
              <a:buSzPts val="2600"/>
              <a:buChar char="●"/>
            </a:pPr>
            <a:r>
              <a:rPr lang="en-GB"/>
              <a:t>Convención sobre los derechos del niño (CDN, 1989)</a:t>
            </a:r>
            <a:endParaRPr/>
          </a:p>
          <a:p>
            <a:pPr indent="0" lvl="0" marL="0" rtl="0" algn="l">
              <a:lnSpc>
                <a:spcPct val="100000"/>
              </a:lnSpc>
              <a:spcBef>
                <a:spcPts val="0"/>
              </a:spcBef>
              <a:spcAft>
                <a:spcPts val="0"/>
              </a:spcAft>
              <a:buClr>
                <a:schemeClr val="dk1"/>
              </a:buClr>
              <a:buSzPts val="2600"/>
              <a:buFont typeface="Arial"/>
              <a:buNone/>
            </a:pPr>
            <a:r>
              <a:t/>
            </a:r>
            <a:endParaRPr/>
          </a:p>
          <a:p>
            <a:pPr indent="-393700" lvl="0" marL="457200" rtl="0" algn="l">
              <a:lnSpc>
                <a:spcPct val="100000"/>
              </a:lnSpc>
              <a:spcBef>
                <a:spcPts val="0"/>
              </a:spcBef>
              <a:spcAft>
                <a:spcPts val="0"/>
              </a:spcAft>
              <a:buSzPts val="2600"/>
              <a:buChar char="●"/>
            </a:pPr>
            <a:r>
              <a:rPr lang="en-GB"/>
              <a:t>Convención sobre la eliminación de todas las formas de discriminación contra la mujer (CEDAW, 1981)</a:t>
            </a:r>
            <a:endParaRPr/>
          </a:p>
          <a:p>
            <a:pPr indent="0" lvl="0" marL="457200" rtl="0" algn="l">
              <a:lnSpc>
                <a:spcPct val="100000"/>
              </a:lnSpc>
              <a:spcBef>
                <a:spcPts val="0"/>
              </a:spcBef>
              <a:spcAft>
                <a:spcPts val="0"/>
              </a:spcAft>
              <a:buSzPts val="2600"/>
              <a:buNone/>
            </a:pPr>
            <a:r>
              <a:t/>
            </a:r>
            <a:endParaRPr/>
          </a:p>
          <a:p>
            <a:pPr indent="-393700" lvl="0" marL="457200" rtl="0" algn="l">
              <a:lnSpc>
                <a:spcPct val="100000"/>
              </a:lnSpc>
              <a:spcBef>
                <a:spcPts val="0"/>
              </a:spcBef>
              <a:spcAft>
                <a:spcPts val="0"/>
              </a:spcAft>
              <a:buSzPts val="2600"/>
              <a:buChar char="●"/>
            </a:pPr>
            <a:r>
              <a:rPr lang="en-GB"/>
              <a:t>Pacto internacional de derechos económicos, sociales y culturales (PIDESC, 1966)</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11"/>
          <p:cNvSpPr txBox="1"/>
          <p:nvPr/>
        </p:nvSpPr>
        <p:spPr>
          <a:xfrm rot="-5400000">
            <a:off x="-81206" y="3244896"/>
            <a:ext cx="2743200"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36" name="Google Shape;136;p11"/>
          <p:cNvSpPr/>
          <p:nvPr/>
        </p:nvSpPr>
        <p:spPr>
          <a:xfrm>
            <a:off x="3510952" y="981124"/>
            <a:ext cx="8554104" cy="5219043"/>
          </a:xfrm>
          <a:prstGeom prst="rect">
            <a:avLst/>
          </a:prstGeom>
          <a:noFill/>
          <a:ln>
            <a:noFill/>
          </a:ln>
        </p:spPr>
        <p:txBody>
          <a:bodyPr anchorCtr="0" anchor="ctr" bIns="45700" lIns="91425" spcFirstLastPara="1" rIns="91425" wrap="square" tIns="45700">
            <a:noAutofit/>
          </a:bodyPr>
          <a:lstStyle/>
          <a:p>
            <a:pPr indent="-200533" lvl="0" marL="342900" marR="0" rtl="0" algn="l">
              <a:lnSpc>
                <a:spcPct val="100000"/>
              </a:lnSpc>
              <a:spcBef>
                <a:spcPts val="0"/>
              </a:spcBef>
              <a:spcAft>
                <a:spcPts val="0"/>
              </a:spcAft>
              <a:buClr>
                <a:schemeClr val="dk1"/>
              </a:buClr>
              <a:buSzPts val="2242"/>
              <a:buFont typeface="Arial"/>
              <a:buNone/>
            </a:pPr>
            <a:r>
              <a:t/>
            </a:r>
            <a:endParaRPr b="0" i="0" sz="2242" u="none" cap="none" strike="noStrike">
              <a:solidFill>
                <a:schemeClr val="dk1"/>
              </a:solidFill>
              <a:latin typeface="Calibri"/>
              <a:ea typeface="Calibri"/>
              <a:cs typeface="Calibri"/>
              <a:sym typeface="Calibri"/>
            </a:endParaRPr>
          </a:p>
        </p:txBody>
      </p:sp>
      <p:sp>
        <p:nvSpPr>
          <p:cNvPr id="137" name="Google Shape;137;p11"/>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0" algn="ctr">
              <a:lnSpc>
                <a:spcPct val="100000"/>
              </a:lnSpc>
              <a:spcBef>
                <a:spcPts val="0"/>
              </a:spcBef>
              <a:spcAft>
                <a:spcPts val="0"/>
              </a:spcAft>
              <a:buSzPct val="111111"/>
              <a:buNone/>
            </a:pPr>
            <a:r>
              <a:rPr lang="en-GB"/>
              <a:t>Sesión 1 - Resumen</a:t>
            </a:r>
            <a:endParaRPr/>
          </a:p>
        </p:txBody>
      </p:sp>
      <p:sp>
        <p:nvSpPr>
          <p:cNvPr id="138" name="Google Shape;138;p11"/>
          <p:cNvSpPr txBox="1"/>
          <p:nvPr>
            <p:ph idx="1" type="body"/>
          </p:nvPr>
        </p:nvSpPr>
        <p:spPr>
          <a:xfrm>
            <a:off x="184800" y="878825"/>
            <a:ext cx="11822400" cy="4950600"/>
          </a:xfrm>
          <a:prstGeom prst="rect">
            <a:avLst/>
          </a:prstGeom>
          <a:noFill/>
          <a:ln>
            <a:noFill/>
          </a:ln>
        </p:spPr>
        <p:txBody>
          <a:bodyPr anchorCtr="0" anchor="t" bIns="117825" lIns="117825" spcFirstLastPara="1" rIns="117825" wrap="square" tIns="117825">
            <a:normAutofit fontScale="92500" lnSpcReduction="20000"/>
          </a:bodyPr>
          <a:lstStyle/>
          <a:p>
            <a:pPr indent="-381317" lvl="0" marL="457200" rtl="0" algn="l">
              <a:lnSpc>
                <a:spcPct val="150000"/>
              </a:lnSpc>
              <a:spcBef>
                <a:spcPts val="0"/>
              </a:spcBef>
              <a:spcAft>
                <a:spcPts val="0"/>
              </a:spcAft>
              <a:buSzPct val="100000"/>
              <a:buChar char="●"/>
            </a:pPr>
            <a:r>
              <a:rPr lang="en-GB"/>
              <a:t>Independientemente de sus circunstancias, toda persona tiene derecho a la educación, incluso en caso de emergencia o crisis.</a:t>
            </a:r>
            <a:endParaRPr/>
          </a:p>
          <a:p>
            <a:pPr indent="-381317" lvl="0" marL="457200" rtl="0" algn="l">
              <a:lnSpc>
                <a:spcPct val="150000"/>
              </a:lnSpc>
              <a:spcBef>
                <a:spcPts val="0"/>
              </a:spcBef>
              <a:spcAft>
                <a:spcPts val="0"/>
              </a:spcAft>
              <a:buSzPct val="100000"/>
              <a:buChar char="●"/>
            </a:pPr>
            <a:r>
              <a:rPr lang="en-GB"/>
              <a:t>Cada emergencia o crisis es diferente y afecta a la inclusión en la educación de manera diferente. </a:t>
            </a:r>
            <a:endParaRPr/>
          </a:p>
          <a:p>
            <a:pPr indent="-381317" lvl="0" marL="457200" rtl="0" algn="l">
              <a:lnSpc>
                <a:spcPct val="150000"/>
              </a:lnSpc>
              <a:spcBef>
                <a:spcPts val="0"/>
              </a:spcBef>
              <a:spcAft>
                <a:spcPts val="0"/>
              </a:spcAft>
              <a:buSzPct val="100000"/>
              <a:buChar char="●"/>
            </a:pPr>
            <a:r>
              <a:rPr lang="en-GB"/>
              <a:t>En emergencias y crisis, distintos grupos de estudiantes pueden quedar excluidos de diferentes maneras. Los docentes pueden tener más desafíos laborales y personales de lo habitual. La infraestructura educativa también puede verse afectada. </a:t>
            </a:r>
            <a:endParaRPr/>
          </a:p>
          <a:p>
            <a:pPr indent="-381317" lvl="0" marL="457200" rtl="0" algn="l">
              <a:lnSpc>
                <a:spcPct val="150000"/>
              </a:lnSpc>
              <a:spcBef>
                <a:spcPts val="0"/>
              </a:spcBef>
              <a:spcAft>
                <a:spcPts val="0"/>
              </a:spcAft>
              <a:buSzPct val="100000"/>
              <a:buChar char="●"/>
            </a:pPr>
            <a:r>
              <a:rPr lang="en-GB"/>
              <a:t>La educación inclusiva es muy importante para defender el derecho de todos a la educación y como base para sociedades inclusivas y pacíficas.</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12"/>
          <p:cNvSpPr txBox="1"/>
          <p:nvPr/>
        </p:nvSpPr>
        <p:spPr>
          <a:xfrm rot="-5400000">
            <a:off x="-81206" y="3244896"/>
            <a:ext cx="2743200"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44" name="Google Shape;144;p12"/>
          <p:cNvSpPr txBox="1"/>
          <p:nvPr>
            <p:ph type="title"/>
          </p:nvPr>
        </p:nvSpPr>
        <p:spPr>
          <a:xfrm>
            <a:off x="217875" y="1949300"/>
            <a:ext cx="11735100" cy="1246500"/>
          </a:xfrm>
          <a:prstGeom prst="rect">
            <a:avLst/>
          </a:prstGeom>
          <a:noFill/>
          <a:ln>
            <a:noFill/>
          </a:ln>
        </p:spPr>
        <p:txBody>
          <a:bodyPr anchorCtr="0" anchor="t" bIns="117825" lIns="117825" spcFirstLastPara="1" rIns="117825" wrap="square" tIns="117825">
            <a:normAutofit fontScale="90000"/>
          </a:bodyPr>
          <a:lstStyle/>
          <a:p>
            <a:pPr indent="0" lvl="0" marL="0" rtl="0" algn="ctr">
              <a:lnSpc>
                <a:spcPct val="100000"/>
              </a:lnSpc>
              <a:spcBef>
                <a:spcPts val="0"/>
              </a:spcBef>
              <a:spcAft>
                <a:spcPts val="0"/>
              </a:spcAft>
              <a:buSzPct val="111111"/>
              <a:buNone/>
            </a:pPr>
            <a:r>
              <a:rPr lang="en-GB"/>
              <a:t>Sesión 2 - Barreras a la inclusión en la educación en situaciones de emergencia</a:t>
            </a:r>
            <a:endParaRPr/>
          </a:p>
          <a:p>
            <a:pPr indent="0" lvl="0" marL="0" rtl="0" algn="ctr">
              <a:lnSpc>
                <a:spcPct val="100000"/>
              </a:lnSpc>
              <a:spcBef>
                <a:spcPts val="0"/>
              </a:spcBef>
              <a:spcAft>
                <a:spcPts val="0"/>
              </a:spcAft>
              <a:buSzPct val="111111"/>
              <a:buNone/>
            </a:pPr>
            <a:r>
              <a:t/>
            </a:r>
            <a:endParaRPr/>
          </a:p>
          <a:p>
            <a:pPr indent="0" lvl="0" marL="0" rtl="0" algn="ctr">
              <a:lnSpc>
                <a:spcPct val="100000"/>
              </a:lnSpc>
              <a:spcBef>
                <a:spcPts val="0"/>
              </a:spcBef>
              <a:spcAft>
                <a:spcPts val="0"/>
              </a:spcAft>
              <a:buSzPct val="111111"/>
              <a:buNone/>
            </a:pPr>
            <a:r>
              <a:t/>
            </a:r>
            <a:endParaRPr b="0" i="1"/>
          </a:p>
          <a:p>
            <a:pPr indent="0" lvl="0" marL="0" rtl="0" algn="ctr">
              <a:lnSpc>
                <a:spcPct val="100000"/>
              </a:lnSpc>
              <a:spcBef>
                <a:spcPts val="0"/>
              </a:spcBef>
              <a:spcAft>
                <a:spcPts val="0"/>
              </a:spcAft>
              <a:buSzPct val="111111"/>
              <a:buNone/>
            </a:pPr>
            <a:r>
              <a:t/>
            </a:r>
            <a:endParaRPr/>
          </a:p>
          <a:p>
            <a:pPr indent="0" lvl="0" marL="0" rtl="0" algn="ctr">
              <a:lnSpc>
                <a:spcPct val="100000"/>
              </a:lnSpc>
              <a:spcBef>
                <a:spcPts val="0"/>
              </a:spcBef>
              <a:spcAft>
                <a:spcPts val="0"/>
              </a:spcAft>
              <a:buSzPct val="111111"/>
              <a:buNone/>
            </a:pPr>
            <a:r>
              <a:t/>
            </a:r>
            <a:endParaRPr/>
          </a:p>
          <a:p>
            <a:pPr indent="0" lvl="0" marL="0" rtl="0" algn="ctr">
              <a:lnSpc>
                <a:spcPct val="100000"/>
              </a:lnSpc>
              <a:spcBef>
                <a:spcPts val="0"/>
              </a:spcBef>
              <a:spcAft>
                <a:spcPts val="0"/>
              </a:spcAft>
              <a:buSzPct val="111111"/>
              <a:buNone/>
            </a:pPr>
            <a:r>
              <a:t/>
            </a:r>
            <a:endParaRPr/>
          </a:p>
          <a:p>
            <a:pPr indent="0" lvl="0" marL="0" rtl="0" algn="ctr">
              <a:lnSpc>
                <a:spcPct val="100000"/>
              </a:lnSpc>
              <a:spcBef>
                <a:spcPts val="0"/>
              </a:spcBef>
              <a:spcAft>
                <a:spcPts val="0"/>
              </a:spcAft>
              <a:buSzPct val="111111"/>
              <a:buNone/>
            </a:pPr>
            <a:r>
              <a:t/>
            </a:r>
            <a:endParaRPr/>
          </a:p>
          <a:p>
            <a:pPr indent="0" lvl="0" marL="0" rtl="0" algn="ctr">
              <a:lnSpc>
                <a:spcPct val="100000"/>
              </a:lnSpc>
              <a:spcBef>
                <a:spcPts val="0"/>
              </a:spcBef>
              <a:spcAft>
                <a:spcPts val="0"/>
              </a:spcAft>
              <a:buSzPct val="111111"/>
              <a:buNone/>
            </a:pPr>
            <a:r>
              <a:t/>
            </a:r>
            <a:endParaRPr/>
          </a:p>
          <a:p>
            <a:pPr indent="0" lvl="0" marL="0" rtl="0" algn="ctr">
              <a:lnSpc>
                <a:spcPct val="100000"/>
              </a:lnSpc>
              <a:spcBef>
                <a:spcPts val="0"/>
              </a:spcBef>
              <a:spcAft>
                <a:spcPts val="0"/>
              </a:spcAft>
              <a:buSzPct val="111111"/>
              <a:buNone/>
            </a:pPr>
            <a:r>
              <a:t/>
            </a:r>
            <a:endParaRPr/>
          </a:p>
          <a:p>
            <a:pPr indent="0" lvl="0" marL="0" rtl="0" algn="ctr">
              <a:lnSpc>
                <a:spcPct val="100000"/>
              </a:lnSpc>
              <a:spcBef>
                <a:spcPts val="0"/>
              </a:spcBef>
              <a:spcAft>
                <a:spcPts val="0"/>
              </a:spcAft>
              <a:buSzPct val="111111"/>
              <a:buNone/>
            </a:pPr>
            <a:r>
              <a:t/>
            </a:r>
            <a:endParaRPr b="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13"/>
          <p:cNvSpPr txBox="1"/>
          <p:nvPr/>
        </p:nvSpPr>
        <p:spPr>
          <a:xfrm rot="-5400000">
            <a:off x="-81206" y="3244896"/>
            <a:ext cx="2743200"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50" name="Google Shape;150;p13"/>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0" algn="ctr">
              <a:lnSpc>
                <a:spcPct val="100000"/>
              </a:lnSpc>
              <a:spcBef>
                <a:spcPts val="0"/>
              </a:spcBef>
              <a:spcAft>
                <a:spcPts val="0"/>
              </a:spcAft>
              <a:buClr>
                <a:schemeClr val="dk1"/>
              </a:buClr>
              <a:buSzPct val="112820"/>
              <a:buFont typeface="Calibri"/>
              <a:buNone/>
            </a:pPr>
            <a:r>
              <a:rPr lang="en-GB"/>
              <a:t>Objetivos</a:t>
            </a:r>
            <a:r>
              <a:rPr lang="en-GB">
                <a:extLst>
                  <a:ext uri="http://customooxmlschemas.google.com/">
                    <go:slidesCustomData xmlns:go="http://customooxmlschemas.google.com/" textRoundtripDataId="2"/>
                  </a:ext>
                </a:extLst>
              </a:rPr>
              <a:t> de aprendizaje</a:t>
            </a:r>
            <a:endParaRPr/>
          </a:p>
          <a:p>
            <a:pPr indent="0" lvl="0" marL="0" rtl="0" algn="ctr">
              <a:lnSpc>
                <a:spcPct val="100000"/>
              </a:lnSpc>
              <a:spcBef>
                <a:spcPts val="0"/>
              </a:spcBef>
              <a:spcAft>
                <a:spcPts val="0"/>
              </a:spcAft>
              <a:buSzPct val="111111"/>
              <a:buNone/>
            </a:pPr>
            <a:r>
              <a:t/>
            </a:r>
            <a:endParaRPr/>
          </a:p>
        </p:txBody>
      </p:sp>
      <p:sp>
        <p:nvSpPr>
          <p:cNvPr id="151" name="Google Shape;151;p13"/>
          <p:cNvSpPr txBox="1"/>
          <p:nvPr>
            <p:ph idx="1" type="body"/>
          </p:nvPr>
        </p:nvSpPr>
        <p:spPr>
          <a:xfrm>
            <a:off x="184800" y="1270470"/>
            <a:ext cx="11822400" cy="4645200"/>
          </a:xfrm>
          <a:prstGeom prst="rect">
            <a:avLst/>
          </a:prstGeom>
          <a:noFill/>
          <a:ln>
            <a:noFill/>
          </a:ln>
        </p:spPr>
        <p:txBody>
          <a:bodyPr anchorCtr="0" anchor="t" bIns="117825" lIns="117825" spcFirstLastPara="1" rIns="117825" wrap="square" tIns="117825">
            <a:normAutofit lnSpcReduction="20000"/>
          </a:bodyPr>
          <a:lstStyle/>
          <a:p>
            <a:pPr indent="0" lvl="0" marL="0" rtl="0" algn="l">
              <a:lnSpc>
                <a:spcPct val="100000"/>
              </a:lnSpc>
              <a:spcBef>
                <a:spcPts val="0"/>
              </a:spcBef>
              <a:spcAft>
                <a:spcPts val="0"/>
              </a:spcAft>
              <a:buClr>
                <a:schemeClr val="dk1"/>
              </a:buClr>
              <a:buSzPts val="1100"/>
              <a:buFont typeface="Arial"/>
              <a:buNone/>
            </a:pPr>
            <a:r>
              <a:rPr lang="en-GB"/>
              <a:t>Al final de esta sesión los participantes serán capaces de describir:</a:t>
            </a:r>
            <a:endParaRPr/>
          </a:p>
          <a:p>
            <a:pPr indent="-393700" lvl="0" marL="457200" rtl="0" algn="l">
              <a:lnSpc>
                <a:spcPct val="150000"/>
              </a:lnSpc>
              <a:spcBef>
                <a:spcPts val="1000"/>
              </a:spcBef>
              <a:spcAft>
                <a:spcPts val="0"/>
              </a:spcAft>
              <a:buSzPts val="2600"/>
              <a:buChar char="●"/>
            </a:pPr>
            <a:r>
              <a:rPr lang="en-GB"/>
              <a:t>Los tipos de barreras a la inclusión en la educación que pueden encontrar en una emergencia o crisis</a:t>
            </a:r>
            <a:endParaRPr/>
          </a:p>
          <a:p>
            <a:pPr indent="-393700" lvl="0" marL="457200" rtl="0" algn="l">
              <a:lnSpc>
                <a:spcPct val="150000"/>
              </a:lnSpc>
              <a:spcBef>
                <a:spcPts val="1000"/>
              </a:spcBef>
              <a:spcAft>
                <a:spcPts val="0"/>
              </a:spcAft>
              <a:buSzPts val="2600"/>
              <a:buChar char="●"/>
            </a:pPr>
            <a:r>
              <a:rPr lang="en-GB"/>
              <a:t>La forma en que las barreras pueden afectar a múltiples grupos de estudiantes</a:t>
            </a:r>
            <a:endParaRPr/>
          </a:p>
          <a:p>
            <a:pPr indent="-393700" lvl="0" marL="457200" rtl="0" algn="l">
              <a:lnSpc>
                <a:spcPct val="150000"/>
              </a:lnSpc>
              <a:spcBef>
                <a:spcPts val="1000"/>
              </a:spcBef>
              <a:spcAft>
                <a:spcPts val="1000"/>
              </a:spcAft>
              <a:buSzPts val="2600"/>
              <a:buChar char="●"/>
            </a:pPr>
            <a:r>
              <a:rPr lang="en-GB"/>
              <a:t>Las diversas formas de superar las barreras a la educación, incluyendo el uso de un enfoque de doble vía, los ajustes razonables y el diseño de aprendizaje universal</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16"/>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0" algn="ctr">
              <a:lnSpc>
                <a:spcPct val="100000"/>
              </a:lnSpc>
              <a:spcBef>
                <a:spcPts val="0"/>
              </a:spcBef>
              <a:spcAft>
                <a:spcPts val="0"/>
              </a:spcAft>
              <a:buSzPts val="990"/>
              <a:buNone/>
            </a:pPr>
            <a:r>
              <a:rPr lang="en-GB" sz="3010"/>
              <a:t>Actividad 3: Uso de imágenes para fomentar el pensamiento crítico sobre las barreras a la inclusión en la educación</a:t>
            </a:r>
            <a:endParaRPr sz="3010"/>
          </a:p>
        </p:txBody>
      </p:sp>
      <p:sp>
        <p:nvSpPr>
          <p:cNvPr id="157" name="Google Shape;157;p16"/>
          <p:cNvSpPr txBox="1"/>
          <p:nvPr>
            <p:ph idx="1" type="body"/>
          </p:nvPr>
        </p:nvSpPr>
        <p:spPr>
          <a:xfrm>
            <a:off x="191800" y="1240475"/>
            <a:ext cx="11822400" cy="4456200"/>
          </a:xfrm>
          <a:prstGeom prst="rect">
            <a:avLst/>
          </a:prstGeom>
          <a:noFill/>
          <a:ln>
            <a:noFill/>
          </a:ln>
        </p:spPr>
        <p:txBody>
          <a:bodyPr anchorCtr="0" anchor="t" bIns="117825" lIns="117825" spcFirstLastPara="1" rIns="117825" wrap="square" tIns="117825">
            <a:normAutofit/>
          </a:bodyPr>
          <a:lstStyle/>
          <a:p>
            <a:pPr indent="0" lvl="0" marL="457200" rtl="0" algn="l">
              <a:lnSpc>
                <a:spcPct val="100000"/>
              </a:lnSpc>
              <a:spcBef>
                <a:spcPts val="0"/>
              </a:spcBef>
              <a:spcAft>
                <a:spcPts val="0"/>
              </a:spcAft>
              <a:buSzPts val="2600"/>
              <a:buNone/>
            </a:pPr>
            <a:r>
              <a:t/>
            </a:r>
            <a:endParaRPr/>
          </a:p>
          <a:p>
            <a:pPr indent="-393700" lvl="0" marL="457200" rtl="0" algn="l">
              <a:lnSpc>
                <a:spcPct val="100000"/>
              </a:lnSpc>
              <a:spcBef>
                <a:spcPts val="0"/>
              </a:spcBef>
              <a:spcAft>
                <a:spcPts val="0"/>
              </a:spcAft>
              <a:buSzPts val="2600"/>
              <a:buChar char="●"/>
            </a:pPr>
            <a:r>
              <a:rPr lang="en-GB"/>
              <a:t>Trabajen en grupos pequeños </a:t>
            </a:r>
            <a:endParaRPr/>
          </a:p>
          <a:p>
            <a:pPr indent="0" lvl="0" marL="457200" rtl="0" algn="l">
              <a:lnSpc>
                <a:spcPct val="100000"/>
              </a:lnSpc>
              <a:spcBef>
                <a:spcPts val="0"/>
              </a:spcBef>
              <a:spcAft>
                <a:spcPts val="0"/>
              </a:spcAft>
              <a:buSzPts val="2600"/>
              <a:buNone/>
            </a:pPr>
            <a:r>
              <a:t/>
            </a:r>
            <a:endParaRPr/>
          </a:p>
          <a:p>
            <a:pPr indent="-393700" lvl="0" marL="457200" rtl="0" algn="l">
              <a:lnSpc>
                <a:spcPct val="100000"/>
              </a:lnSpc>
              <a:spcBef>
                <a:spcPts val="0"/>
              </a:spcBef>
              <a:spcAft>
                <a:spcPts val="0"/>
              </a:spcAft>
              <a:buSzPts val="2600"/>
              <a:buChar char="●"/>
            </a:pPr>
            <a:r>
              <a:rPr lang="en-GB"/>
              <a:t>Miren las 12 imágenes</a:t>
            </a:r>
            <a:endParaRPr/>
          </a:p>
          <a:p>
            <a:pPr indent="0" lvl="0" marL="457200" rtl="0" algn="l">
              <a:lnSpc>
                <a:spcPct val="100000"/>
              </a:lnSpc>
              <a:spcBef>
                <a:spcPts val="0"/>
              </a:spcBef>
              <a:spcAft>
                <a:spcPts val="0"/>
              </a:spcAft>
              <a:buSzPts val="2600"/>
              <a:buNone/>
            </a:pPr>
            <a:r>
              <a:t/>
            </a:r>
            <a:endParaRPr/>
          </a:p>
          <a:p>
            <a:pPr indent="-393700" lvl="0" marL="457200" rtl="0" algn="l">
              <a:lnSpc>
                <a:spcPct val="100000"/>
              </a:lnSpc>
              <a:spcBef>
                <a:spcPts val="0"/>
              </a:spcBef>
              <a:spcAft>
                <a:spcPts val="0"/>
              </a:spcAft>
              <a:buSzPts val="2600"/>
              <a:buChar char="●"/>
            </a:pPr>
            <a:r>
              <a:rPr lang="en-GB"/>
              <a:t>Comenten durante 5 minutos qué creen que muestra cada imagen</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17"/>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0" algn="ctr">
              <a:lnSpc>
                <a:spcPct val="100000"/>
              </a:lnSpc>
              <a:spcBef>
                <a:spcPts val="0"/>
              </a:spcBef>
              <a:spcAft>
                <a:spcPts val="0"/>
              </a:spcAft>
              <a:buSzPts val="990"/>
              <a:buNone/>
            </a:pPr>
            <a:r>
              <a:rPr lang="en-GB" sz="3010"/>
              <a:t>Actividad 3: Uso de imágenes para fomentar el pensamiento crítico sobre las barreras a la inclusión en la educación</a:t>
            </a:r>
            <a:endParaRPr sz="3010"/>
          </a:p>
        </p:txBody>
      </p:sp>
      <p:sp>
        <p:nvSpPr>
          <p:cNvPr id="163" name="Google Shape;163;p17"/>
          <p:cNvSpPr txBox="1"/>
          <p:nvPr>
            <p:ph idx="1" type="body"/>
          </p:nvPr>
        </p:nvSpPr>
        <p:spPr>
          <a:xfrm>
            <a:off x="191800" y="1240475"/>
            <a:ext cx="11822400" cy="4456200"/>
          </a:xfrm>
          <a:prstGeom prst="rect">
            <a:avLst/>
          </a:prstGeom>
          <a:noFill/>
          <a:ln>
            <a:noFill/>
          </a:ln>
        </p:spPr>
        <p:txBody>
          <a:bodyPr anchorCtr="0" anchor="t" bIns="117825" lIns="117825" spcFirstLastPara="1" rIns="117825" wrap="square" tIns="117825">
            <a:normAutofit lnSpcReduction="20000"/>
          </a:bodyPr>
          <a:lstStyle/>
          <a:p>
            <a:pPr indent="0" lvl="0" marL="0" rtl="0" algn="l">
              <a:lnSpc>
                <a:spcPct val="100000"/>
              </a:lnSpc>
              <a:spcBef>
                <a:spcPts val="0"/>
              </a:spcBef>
              <a:spcAft>
                <a:spcPts val="0"/>
              </a:spcAft>
              <a:buSzPts val="2600"/>
              <a:buNone/>
            </a:pPr>
            <a:r>
              <a:rPr b="1" lang="en-GB"/>
              <a:t>Tipos de barreras:</a:t>
            </a:r>
            <a:endParaRPr b="1"/>
          </a:p>
          <a:p>
            <a:pPr indent="-393700" lvl="0" marL="457200" rtl="0" algn="l">
              <a:lnSpc>
                <a:spcPct val="150000"/>
              </a:lnSpc>
              <a:spcBef>
                <a:spcPts val="1000"/>
              </a:spcBef>
              <a:spcAft>
                <a:spcPts val="0"/>
              </a:spcAft>
              <a:buSzPts val="2600"/>
              <a:buChar char="●"/>
            </a:pPr>
            <a:r>
              <a:rPr lang="en-GB"/>
              <a:t>Entorno</a:t>
            </a:r>
            <a:endParaRPr/>
          </a:p>
          <a:p>
            <a:pPr indent="-393700" lvl="0" marL="457200" rtl="0" algn="l">
              <a:lnSpc>
                <a:spcPct val="150000"/>
              </a:lnSpc>
              <a:spcBef>
                <a:spcPts val="1000"/>
              </a:spcBef>
              <a:spcAft>
                <a:spcPts val="0"/>
              </a:spcAft>
              <a:buSzPts val="2600"/>
              <a:buChar char="●"/>
            </a:pPr>
            <a:r>
              <a:rPr lang="en-GB"/>
              <a:t>Actitudes</a:t>
            </a:r>
            <a:endParaRPr/>
          </a:p>
          <a:p>
            <a:pPr indent="-393700" lvl="0" marL="457200" rtl="0" algn="l">
              <a:lnSpc>
                <a:spcPct val="150000"/>
              </a:lnSpc>
              <a:spcBef>
                <a:spcPts val="1000"/>
              </a:spcBef>
              <a:spcAft>
                <a:spcPts val="0"/>
              </a:spcAft>
              <a:buSzPts val="2600"/>
              <a:buChar char="●"/>
            </a:pPr>
            <a:r>
              <a:rPr lang="en-GB"/>
              <a:t>Políticas</a:t>
            </a:r>
            <a:endParaRPr/>
          </a:p>
          <a:p>
            <a:pPr indent="-393700" lvl="0" marL="457200" rtl="0" algn="l">
              <a:lnSpc>
                <a:spcPct val="150000"/>
              </a:lnSpc>
              <a:spcBef>
                <a:spcPts val="1000"/>
              </a:spcBef>
              <a:spcAft>
                <a:spcPts val="0"/>
              </a:spcAft>
              <a:buSzPts val="2600"/>
              <a:buChar char="●"/>
            </a:pPr>
            <a:r>
              <a:rPr lang="en-GB"/>
              <a:t>Prácticas</a:t>
            </a:r>
            <a:endParaRPr/>
          </a:p>
          <a:p>
            <a:pPr indent="-393700" lvl="0" marL="457200" rtl="0" algn="l">
              <a:lnSpc>
                <a:spcPct val="150000"/>
              </a:lnSpc>
              <a:spcBef>
                <a:spcPts val="1000"/>
              </a:spcBef>
              <a:spcAft>
                <a:spcPts val="0"/>
              </a:spcAft>
              <a:buSzPts val="2600"/>
              <a:buChar char="●"/>
            </a:pPr>
            <a:r>
              <a:rPr lang="en-GB"/>
              <a:t>Información</a:t>
            </a:r>
            <a:endParaRPr/>
          </a:p>
          <a:p>
            <a:pPr indent="-393700" lvl="0" marL="457200" rtl="0" algn="l">
              <a:lnSpc>
                <a:spcPct val="150000"/>
              </a:lnSpc>
              <a:spcBef>
                <a:spcPts val="1000"/>
              </a:spcBef>
              <a:spcAft>
                <a:spcPts val="1000"/>
              </a:spcAft>
              <a:buSzPts val="2600"/>
              <a:buChar char="●"/>
            </a:pPr>
            <a:r>
              <a:rPr lang="en-GB"/>
              <a:t>Recursos</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18"/>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0" algn="ctr">
              <a:lnSpc>
                <a:spcPct val="100000"/>
              </a:lnSpc>
              <a:spcBef>
                <a:spcPts val="0"/>
              </a:spcBef>
              <a:spcAft>
                <a:spcPts val="0"/>
              </a:spcAft>
              <a:buSzPts val="990"/>
              <a:buNone/>
            </a:pPr>
            <a:r>
              <a:rPr lang="en-GB" sz="3010"/>
              <a:t>Actividad 3: Uso de imágenes para fomentar el pensamiento crítico sobre las barreras a la inclusión en la educación</a:t>
            </a:r>
            <a:endParaRPr sz="3010"/>
          </a:p>
        </p:txBody>
      </p:sp>
      <p:sp>
        <p:nvSpPr>
          <p:cNvPr id="169" name="Google Shape;169;p18"/>
          <p:cNvSpPr txBox="1"/>
          <p:nvPr>
            <p:ph idx="1" type="body"/>
          </p:nvPr>
        </p:nvSpPr>
        <p:spPr>
          <a:xfrm>
            <a:off x="191800" y="1240475"/>
            <a:ext cx="11822400" cy="4456200"/>
          </a:xfrm>
          <a:prstGeom prst="rect">
            <a:avLst/>
          </a:prstGeom>
          <a:noFill/>
          <a:ln>
            <a:noFill/>
          </a:ln>
        </p:spPr>
        <p:txBody>
          <a:bodyPr anchorCtr="0" anchor="t" bIns="117825" lIns="117825" spcFirstLastPara="1" rIns="117825" wrap="square" tIns="117825">
            <a:normAutofit lnSpcReduction="20000"/>
          </a:bodyPr>
          <a:lstStyle/>
          <a:p>
            <a:pPr indent="0" lvl="0" marL="0" rtl="0" algn="l">
              <a:lnSpc>
                <a:spcPct val="100000"/>
              </a:lnSpc>
              <a:spcBef>
                <a:spcPts val="0"/>
              </a:spcBef>
              <a:spcAft>
                <a:spcPts val="0"/>
              </a:spcAft>
              <a:buSzPts val="2600"/>
              <a:buNone/>
            </a:pPr>
            <a:r>
              <a:t/>
            </a:r>
            <a:endParaRPr b="1"/>
          </a:p>
          <a:p>
            <a:pPr indent="0" lvl="0" marL="0" rtl="0" algn="l">
              <a:lnSpc>
                <a:spcPct val="100000"/>
              </a:lnSpc>
              <a:spcBef>
                <a:spcPts val="0"/>
              </a:spcBef>
              <a:spcAft>
                <a:spcPts val="0"/>
              </a:spcAft>
              <a:buSzPts val="2600"/>
              <a:buNone/>
            </a:pPr>
            <a:r>
              <a:rPr b="1" lang="en-GB"/>
              <a:t>¿A quiénes afectan las barreras?</a:t>
            </a:r>
            <a:endParaRPr b="1"/>
          </a:p>
          <a:p>
            <a:pPr indent="-393700" lvl="0" marL="457200" rtl="0" algn="l">
              <a:lnSpc>
                <a:spcPct val="150000"/>
              </a:lnSpc>
              <a:spcBef>
                <a:spcPts val="1000"/>
              </a:spcBef>
              <a:spcAft>
                <a:spcPts val="0"/>
              </a:spcAft>
              <a:buSzPts val="2600"/>
              <a:buChar char="●"/>
            </a:pPr>
            <a:r>
              <a:rPr lang="en-GB"/>
              <a:t>Nuestras propias experiencias y creencias influyen en cómo interpretamos las barreras.</a:t>
            </a:r>
            <a:endParaRPr/>
          </a:p>
          <a:p>
            <a:pPr indent="-393700" lvl="0" marL="457200" rtl="0" algn="l">
              <a:lnSpc>
                <a:spcPct val="150000"/>
              </a:lnSpc>
              <a:spcBef>
                <a:spcPts val="1000"/>
              </a:spcBef>
              <a:spcAft>
                <a:spcPts val="0"/>
              </a:spcAft>
              <a:buSzPts val="2600"/>
              <a:buChar char="●"/>
            </a:pPr>
            <a:r>
              <a:rPr lang="en-GB"/>
              <a:t>Cada barrera puede afectar a más de un grupo de estudiantes a la vez.</a:t>
            </a:r>
            <a:endParaRPr/>
          </a:p>
          <a:p>
            <a:pPr indent="-393700" lvl="0" marL="457200" rtl="0" algn="l">
              <a:lnSpc>
                <a:spcPct val="150000"/>
              </a:lnSpc>
              <a:spcBef>
                <a:spcPts val="1000"/>
              </a:spcBef>
              <a:spcAft>
                <a:spcPts val="0"/>
              </a:spcAft>
              <a:buSzPts val="2600"/>
              <a:buChar char="●"/>
            </a:pPr>
            <a:r>
              <a:rPr lang="en-GB"/>
              <a:t>Evite hacer suposiciones sobre qué barreras afectan a qué estudiantes y cómo.</a:t>
            </a:r>
            <a:endParaRPr/>
          </a:p>
          <a:p>
            <a:pPr indent="-393700" lvl="0" marL="457200" rtl="0" algn="l">
              <a:lnSpc>
                <a:spcPct val="150000"/>
              </a:lnSpc>
              <a:spcBef>
                <a:spcPts val="1000"/>
              </a:spcBef>
              <a:spcAft>
                <a:spcPts val="1000"/>
              </a:spcAft>
              <a:buSzPts val="2600"/>
              <a:buChar char="●"/>
            </a:pPr>
            <a:r>
              <a:rPr lang="en-GB"/>
              <a:t>Investigue y escuche las opiniones y experiencias de las personas involucradas y afectadas.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 name="Shape 48"/>
        <p:cNvGrpSpPr/>
        <p:nvPr/>
      </p:nvGrpSpPr>
      <p:grpSpPr>
        <a:xfrm>
          <a:off x="0" y="0"/>
          <a:ext cx="0" cy="0"/>
          <a:chOff x="0" y="0"/>
          <a:chExt cx="0" cy="0"/>
        </a:xfrm>
      </p:grpSpPr>
      <p:sp>
        <p:nvSpPr>
          <p:cNvPr id="49" name="Google Shape;49;g2c633ba7570_0_20"/>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0" algn="ctr">
              <a:lnSpc>
                <a:spcPct val="100000"/>
              </a:lnSpc>
              <a:spcBef>
                <a:spcPts val="0"/>
              </a:spcBef>
              <a:spcAft>
                <a:spcPts val="0"/>
              </a:spcAft>
              <a:buClr>
                <a:schemeClr val="dk1"/>
              </a:buClr>
              <a:buSzPts val="3240"/>
              <a:buFont typeface="Arial"/>
              <a:buNone/>
            </a:pPr>
            <a:r>
              <a:rPr lang="en-GB" sz="3500"/>
              <a:t>Objetivos de aprendizaje </a:t>
            </a:r>
            <a:endParaRPr sz="3500"/>
          </a:p>
          <a:p>
            <a:pPr indent="0" lvl="0" marL="0" rtl="0" algn="ctr">
              <a:lnSpc>
                <a:spcPct val="100000"/>
              </a:lnSpc>
              <a:spcBef>
                <a:spcPts val="0"/>
              </a:spcBef>
              <a:spcAft>
                <a:spcPts val="0"/>
              </a:spcAft>
              <a:buSzPts val="990"/>
              <a:buNone/>
            </a:pPr>
            <a:r>
              <a:t/>
            </a:r>
            <a:endParaRPr sz="3509"/>
          </a:p>
        </p:txBody>
      </p:sp>
      <p:sp>
        <p:nvSpPr>
          <p:cNvPr id="50" name="Google Shape;50;g2c633ba7570_0_20"/>
          <p:cNvSpPr txBox="1"/>
          <p:nvPr>
            <p:ph idx="1" type="body"/>
          </p:nvPr>
        </p:nvSpPr>
        <p:spPr>
          <a:xfrm>
            <a:off x="191800" y="1051470"/>
            <a:ext cx="11822400" cy="4645200"/>
          </a:xfrm>
          <a:prstGeom prst="rect">
            <a:avLst/>
          </a:prstGeom>
          <a:noFill/>
          <a:ln>
            <a:noFill/>
          </a:ln>
        </p:spPr>
        <p:txBody>
          <a:bodyPr anchorCtr="0" anchor="t" bIns="117825" lIns="117825" spcFirstLastPara="1" rIns="117825" wrap="square" tIns="117825">
            <a:noAutofit/>
          </a:bodyPr>
          <a:lstStyle/>
          <a:p>
            <a:pPr indent="0" lvl="0" marL="0" rtl="0" algn="l">
              <a:lnSpc>
                <a:spcPct val="115000"/>
              </a:lnSpc>
              <a:spcBef>
                <a:spcPts val="0"/>
              </a:spcBef>
              <a:spcAft>
                <a:spcPts val="0"/>
              </a:spcAft>
              <a:buSzPts val="2600"/>
              <a:buNone/>
            </a:pPr>
            <a:r>
              <a:rPr lang="en-GB" sz="2417"/>
              <a:t>Al finalizar esta formación, será capaz de:</a:t>
            </a:r>
            <a:br>
              <a:rPr lang="en-GB" sz="2417"/>
            </a:br>
            <a:endParaRPr sz="2417"/>
          </a:p>
          <a:p>
            <a:pPr indent="-382120" lvl="0" marL="457200" rtl="0" algn="l">
              <a:lnSpc>
                <a:spcPct val="115000"/>
              </a:lnSpc>
              <a:spcBef>
                <a:spcPts val="0"/>
              </a:spcBef>
              <a:spcAft>
                <a:spcPts val="0"/>
              </a:spcAft>
              <a:buSzPts val="2418"/>
              <a:buChar char="●"/>
            </a:pPr>
            <a:r>
              <a:rPr lang="en-GB" sz="2417"/>
              <a:t>Definir la educación inclusiva en situaciones de emergencia</a:t>
            </a:r>
            <a:endParaRPr sz="2417"/>
          </a:p>
          <a:p>
            <a:pPr indent="-382120" lvl="0" marL="457200" rtl="0" algn="l">
              <a:lnSpc>
                <a:spcPct val="115000"/>
              </a:lnSpc>
              <a:spcBef>
                <a:spcPts val="0"/>
              </a:spcBef>
              <a:spcAft>
                <a:spcPts val="0"/>
              </a:spcAft>
              <a:buSzPts val="2418"/>
              <a:buChar char="●"/>
            </a:pPr>
            <a:r>
              <a:rPr lang="en-GB" sz="2417"/>
              <a:t>Identificar los diversos tipos de barreras a la inclusión en la educación que afectan la educación de múltiples grupos de estudiantes en situaciones de emergencia y contextos afectados por crisis.</a:t>
            </a:r>
            <a:endParaRPr sz="2417"/>
          </a:p>
          <a:p>
            <a:pPr indent="-382120" lvl="0" marL="457200" rtl="0" algn="l">
              <a:lnSpc>
                <a:spcPct val="115000"/>
              </a:lnSpc>
              <a:spcBef>
                <a:spcPts val="0"/>
              </a:spcBef>
              <a:spcAft>
                <a:spcPts val="0"/>
              </a:spcAft>
              <a:buSzPts val="2418"/>
              <a:buChar char="●"/>
            </a:pPr>
            <a:r>
              <a:rPr lang="en-GB" sz="2417"/>
              <a:t>Describir las diversas formas de superar las barreras a la educación, incluyendo el uso de un enfoque de doble vía, los ajustes razonables y el diseño de aprendizaje universal</a:t>
            </a:r>
            <a:endParaRPr sz="2417"/>
          </a:p>
          <a:p>
            <a:pPr indent="-382120" lvl="0" marL="457200" rtl="0" algn="l">
              <a:lnSpc>
                <a:spcPct val="115000"/>
              </a:lnSpc>
              <a:spcBef>
                <a:spcPts val="0"/>
              </a:spcBef>
              <a:spcAft>
                <a:spcPts val="0"/>
              </a:spcAft>
              <a:buSzPts val="2418"/>
              <a:buChar char="●"/>
            </a:pPr>
            <a:r>
              <a:rPr lang="en-GB" sz="2417"/>
              <a:t>Describir cómo pueden colaborar las principales partes interesadas y el personal educativo para apoyar la educación inclusiva en situaciones de emergencia. </a:t>
            </a:r>
            <a:endParaRPr sz="230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19"/>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0" algn="ctr">
              <a:lnSpc>
                <a:spcPct val="100000"/>
              </a:lnSpc>
              <a:spcBef>
                <a:spcPts val="0"/>
              </a:spcBef>
              <a:spcAft>
                <a:spcPts val="0"/>
              </a:spcAft>
              <a:buSzPts val="990"/>
              <a:buNone/>
            </a:pPr>
            <a:r>
              <a:rPr lang="en-GB" sz="3010"/>
              <a:t>Actividad 3: Uso de imágenes para fomentar el pensamiento crítico sobre las barreras a la inclusión en la educación</a:t>
            </a:r>
            <a:endParaRPr sz="3010"/>
          </a:p>
        </p:txBody>
      </p:sp>
      <p:sp>
        <p:nvSpPr>
          <p:cNvPr id="175" name="Google Shape;175;p19"/>
          <p:cNvSpPr txBox="1"/>
          <p:nvPr>
            <p:ph idx="1" type="body"/>
          </p:nvPr>
        </p:nvSpPr>
        <p:spPr>
          <a:xfrm>
            <a:off x="184800" y="1235225"/>
            <a:ext cx="11822400" cy="4572000"/>
          </a:xfrm>
          <a:prstGeom prst="rect">
            <a:avLst/>
          </a:prstGeom>
          <a:noFill/>
          <a:ln>
            <a:noFill/>
          </a:ln>
        </p:spPr>
        <p:txBody>
          <a:bodyPr anchorCtr="0" anchor="t" bIns="117825" lIns="117825" spcFirstLastPara="1" rIns="117825" wrap="square" tIns="117825">
            <a:normAutofit lnSpcReduction="20000"/>
          </a:bodyPr>
          <a:lstStyle/>
          <a:p>
            <a:pPr indent="-393700" lvl="0" marL="457200" rtl="0" algn="l">
              <a:lnSpc>
                <a:spcPct val="100000"/>
              </a:lnSpc>
              <a:spcBef>
                <a:spcPts val="0"/>
              </a:spcBef>
              <a:spcAft>
                <a:spcPts val="0"/>
              </a:spcAft>
              <a:buSzPts val="2600"/>
              <a:buChar char="●"/>
            </a:pPr>
            <a:r>
              <a:rPr lang="en-GB"/>
              <a:t>Mire nuevamente las 12 imágenes.</a:t>
            </a:r>
            <a:endParaRPr/>
          </a:p>
          <a:p>
            <a:pPr indent="-393700" lvl="0" marL="457200" rtl="0" algn="l">
              <a:lnSpc>
                <a:spcPct val="100000"/>
              </a:lnSpc>
              <a:spcBef>
                <a:spcPts val="1000"/>
              </a:spcBef>
              <a:spcAft>
                <a:spcPts val="0"/>
              </a:spcAft>
              <a:buSzPts val="2600"/>
              <a:buChar char="●"/>
            </a:pPr>
            <a:r>
              <a:rPr lang="en-GB"/>
              <a:t>El ilustrador hizo 6 imágenes para mostrar barreras y 6 para mostrar mejoras que hacen que la educación sea más inclusiva.</a:t>
            </a:r>
            <a:endParaRPr/>
          </a:p>
          <a:p>
            <a:pPr indent="-393700" lvl="0" marL="457200" rtl="0" algn="l">
              <a:lnSpc>
                <a:spcPct val="100000"/>
              </a:lnSpc>
              <a:spcBef>
                <a:spcPts val="1000"/>
              </a:spcBef>
              <a:spcAft>
                <a:spcPts val="0"/>
              </a:spcAft>
              <a:buSzPts val="2600"/>
              <a:buChar char="●"/>
            </a:pPr>
            <a:r>
              <a:rPr lang="en-GB"/>
              <a:t>Discuta y mueva las imágenes a la pila correspondiente:</a:t>
            </a:r>
            <a:endParaRPr/>
          </a:p>
          <a:p>
            <a:pPr indent="-374650" lvl="1" marL="914400" rtl="0" algn="l">
              <a:lnSpc>
                <a:spcPct val="100000"/>
              </a:lnSpc>
              <a:spcBef>
                <a:spcPts val="1000"/>
              </a:spcBef>
              <a:spcAft>
                <a:spcPts val="0"/>
              </a:spcAft>
              <a:buSzPts val="2300"/>
              <a:buChar char="○"/>
            </a:pPr>
            <a:r>
              <a:rPr lang="en-GB"/>
              <a:t>Barreras</a:t>
            </a:r>
            <a:endParaRPr/>
          </a:p>
          <a:p>
            <a:pPr indent="-374650" lvl="1" marL="914400" rtl="0" algn="l">
              <a:lnSpc>
                <a:spcPct val="100000"/>
              </a:lnSpc>
              <a:spcBef>
                <a:spcPts val="1000"/>
              </a:spcBef>
              <a:spcAft>
                <a:spcPts val="0"/>
              </a:spcAft>
              <a:buSzPts val="2300"/>
              <a:buChar char="○"/>
            </a:pPr>
            <a:r>
              <a:rPr lang="en-GB"/>
              <a:t>Mejoras</a:t>
            </a:r>
            <a:endParaRPr/>
          </a:p>
          <a:p>
            <a:pPr indent="-393700" lvl="0" marL="457200" rtl="0" algn="l">
              <a:lnSpc>
                <a:spcPct val="100000"/>
              </a:lnSpc>
              <a:spcBef>
                <a:spcPts val="1000"/>
              </a:spcBef>
              <a:spcAft>
                <a:spcPts val="0"/>
              </a:spcAft>
              <a:buSzPts val="2600"/>
              <a:buChar char="●"/>
            </a:pPr>
            <a:r>
              <a:rPr lang="en-GB"/>
              <a:t>Luego piense en qué imágenes muestran barreras relacionadas con el entorno, las actitudes, las políticas, las prácticas, la información y los recursos.</a:t>
            </a:r>
            <a:endParaRPr/>
          </a:p>
          <a:p>
            <a:pPr indent="-393700" lvl="0" marL="457200" rtl="0" algn="l">
              <a:lnSpc>
                <a:spcPct val="100000"/>
              </a:lnSpc>
              <a:spcBef>
                <a:spcPts val="1000"/>
              </a:spcBef>
              <a:spcAft>
                <a:spcPts val="1000"/>
              </a:spcAft>
              <a:buSzPts val="2600"/>
              <a:buChar char="●"/>
            </a:pPr>
            <a:r>
              <a:rPr lang="en-GB"/>
              <a:t>No hay respuestas correctas o incorrectas: ¡todos interpretamos las imágenes de manera diferente!</a:t>
            </a:r>
            <a:endParaRPr b="1"/>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20"/>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0" algn="ctr">
              <a:lnSpc>
                <a:spcPct val="100000"/>
              </a:lnSpc>
              <a:spcBef>
                <a:spcPts val="0"/>
              </a:spcBef>
              <a:spcAft>
                <a:spcPts val="0"/>
              </a:spcAft>
              <a:buSzPts val="990"/>
              <a:buNone/>
            </a:pPr>
            <a:r>
              <a:rPr lang="en-GB" sz="3010"/>
              <a:t>Actividad 3: Uso de imágenes para fomentar el pensamiento crítico sobre las barreras a la inclusión en la educación</a:t>
            </a:r>
            <a:endParaRPr sz="3010"/>
          </a:p>
        </p:txBody>
      </p:sp>
      <p:sp>
        <p:nvSpPr>
          <p:cNvPr id="181" name="Google Shape;181;p20"/>
          <p:cNvSpPr txBox="1"/>
          <p:nvPr>
            <p:ph idx="1" type="body"/>
          </p:nvPr>
        </p:nvSpPr>
        <p:spPr>
          <a:xfrm>
            <a:off x="191800" y="1240475"/>
            <a:ext cx="11822400" cy="4572000"/>
          </a:xfrm>
          <a:prstGeom prst="rect">
            <a:avLst/>
          </a:prstGeom>
          <a:noFill/>
          <a:ln>
            <a:noFill/>
          </a:ln>
        </p:spPr>
        <p:txBody>
          <a:bodyPr anchorCtr="0" anchor="t" bIns="117825" lIns="117825" spcFirstLastPara="1" rIns="117825" wrap="square" tIns="117825">
            <a:normAutofit/>
          </a:bodyPr>
          <a:lstStyle/>
          <a:p>
            <a:pPr indent="0" lvl="0" marL="0" rtl="0" algn="l">
              <a:lnSpc>
                <a:spcPct val="100000"/>
              </a:lnSpc>
              <a:spcBef>
                <a:spcPts val="0"/>
              </a:spcBef>
              <a:spcAft>
                <a:spcPts val="1000"/>
              </a:spcAft>
              <a:buSzPts val="2600"/>
              <a:buNone/>
            </a:pPr>
            <a:r>
              <a:rPr lang="en-GB"/>
              <a:t>Barreras y mejoras en el entorno</a:t>
            </a:r>
            <a:endParaRPr/>
          </a:p>
        </p:txBody>
      </p:sp>
      <p:pic>
        <p:nvPicPr>
          <p:cNvPr id="182" name="Google Shape;182;p20"/>
          <p:cNvPicPr preferRelativeResize="0"/>
          <p:nvPr/>
        </p:nvPicPr>
        <p:blipFill rotWithShape="1">
          <a:blip r:embed="rId3">
            <a:alphaModFix/>
          </a:blip>
          <a:srcRect b="0" l="0" r="0" t="0"/>
          <a:stretch/>
        </p:blipFill>
        <p:spPr>
          <a:xfrm>
            <a:off x="967575" y="2087014"/>
            <a:ext cx="4360653" cy="3209925"/>
          </a:xfrm>
          <a:prstGeom prst="rect">
            <a:avLst/>
          </a:prstGeom>
          <a:noFill/>
          <a:ln>
            <a:noFill/>
          </a:ln>
        </p:spPr>
      </p:pic>
      <p:pic>
        <p:nvPicPr>
          <p:cNvPr descr="A picture containing person, sky, clothing, cartoon&#10;&#10;Description automatically generated" id="183" name="Google Shape;183;p20"/>
          <p:cNvPicPr preferRelativeResize="0"/>
          <p:nvPr/>
        </p:nvPicPr>
        <p:blipFill rotWithShape="1">
          <a:blip r:embed="rId4">
            <a:alphaModFix/>
          </a:blip>
          <a:srcRect b="2977" l="4157" r="4659" t="3380"/>
          <a:stretch/>
        </p:blipFill>
        <p:spPr>
          <a:xfrm>
            <a:off x="6868625" y="2087025"/>
            <a:ext cx="4457700" cy="320992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21"/>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0" algn="ctr">
              <a:lnSpc>
                <a:spcPct val="100000"/>
              </a:lnSpc>
              <a:spcBef>
                <a:spcPts val="0"/>
              </a:spcBef>
              <a:spcAft>
                <a:spcPts val="0"/>
              </a:spcAft>
              <a:buSzPts val="990"/>
              <a:buNone/>
            </a:pPr>
            <a:r>
              <a:rPr lang="en-GB" sz="3010"/>
              <a:t>Actividad 3: Uso de imágenes para fomentar el pensamiento crítico sobre las barreras a la inclusión en la educación</a:t>
            </a:r>
            <a:endParaRPr sz="3010"/>
          </a:p>
        </p:txBody>
      </p:sp>
      <p:sp>
        <p:nvSpPr>
          <p:cNvPr id="189" name="Google Shape;189;p21"/>
          <p:cNvSpPr txBox="1"/>
          <p:nvPr>
            <p:ph idx="1" type="body"/>
          </p:nvPr>
        </p:nvSpPr>
        <p:spPr>
          <a:xfrm>
            <a:off x="191800" y="1240475"/>
            <a:ext cx="11822400" cy="4572000"/>
          </a:xfrm>
          <a:prstGeom prst="rect">
            <a:avLst/>
          </a:prstGeom>
          <a:noFill/>
          <a:ln>
            <a:noFill/>
          </a:ln>
        </p:spPr>
        <p:txBody>
          <a:bodyPr anchorCtr="0" anchor="t" bIns="117825" lIns="117825" spcFirstLastPara="1" rIns="117825" wrap="square" tIns="117825">
            <a:normAutofit/>
          </a:bodyPr>
          <a:lstStyle/>
          <a:p>
            <a:pPr indent="0" lvl="0" marL="0" rtl="0" algn="l">
              <a:lnSpc>
                <a:spcPct val="100000"/>
              </a:lnSpc>
              <a:spcBef>
                <a:spcPts val="0"/>
              </a:spcBef>
              <a:spcAft>
                <a:spcPts val="1000"/>
              </a:spcAft>
              <a:buSzPts val="2600"/>
              <a:buNone/>
            </a:pPr>
            <a:r>
              <a:rPr lang="en-GB"/>
              <a:t>Barreras y mejoras actitudinales</a:t>
            </a:r>
            <a:endParaRPr/>
          </a:p>
        </p:txBody>
      </p:sp>
      <p:pic>
        <p:nvPicPr>
          <p:cNvPr descr="A picture containing cartoon&#10;&#10;Description automatically generated with medium confidence" id="190" name="Google Shape;190;p21"/>
          <p:cNvPicPr preferRelativeResize="0"/>
          <p:nvPr/>
        </p:nvPicPr>
        <p:blipFill rotWithShape="1">
          <a:blip r:embed="rId3">
            <a:alphaModFix/>
          </a:blip>
          <a:srcRect b="2679" l="3676" r="5555" t="2926"/>
          <a:stretch/>
        </p:blipFill>
        <p:spPr>
          <a:xfrm>
            <a:off x="1003000" y="2208000"/>
            <a:ext cx="4295775" cy="3171825"/>
          </a:xfrm>
          <a:prstGeom prst="rect">
            <a:avLst/>
          </a:prstGeom>
          <a:noFill/>
          <a:ln>
            <a:noFill/>
          </a:ln>
        </p:spPr>
      </p:pic>
      <p:pic>
        <p:nvPicPr>
          <p:cNvPr id="191" name="Google Shape;191;p21"/>
          <p:cNvPicPr preferRelativeResize="0"/>
          <p:nvPr/>
        </p:nvPicPr>
        <p:blipFill rotWithShape="1">
          <a:blip r:embed="rId4">
            <a:alphaModFix/>
          </a:blip>
          <a:srcRect b="3250" l="2099" r="4608" t="3550"/>
          <a:stretch/>
        </p:blipFill>
        <p:spPr>
          <a:xfrm>
            <a:off x="6843825" y="2236563"/>
            <a:ext cx="4410075" cy="311467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22"/>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0" algn="ctr">
              <a:lnSpc>
                <a:spcPct val="100000"/>
              </a:lnSpc>
              <a:spcBef>
                <a:spcPts val="0"/>
              </a:spcBef>
              <a:spcAft>
                <a:spcPts val="0"/>
              </a:spcAft>
              <a:buSzPts val="990"/>
              <a:buNone/>
            </a:pPr>
            <a:r>
              <a:rPr lang="en-GB" sz="3010"/>
              <a:t>Actividad 3: Uso de imágenes para fomentar el pensamiento crítico sobre las barreras a la inclusión en la educación</a:t>
            </a:r>
            <a:endParaRPr sz="3010"/>
          </a:p>
        </p:txBody>
      </p:sp>
      <p:sp>
        <p:nvSpPr>
          <p:cNvPr id="197" name="Google Shape;197;p22"/>
          <p:cNvSpPr txBox="1"/>
          <p:nvPr>
            <p:ph idx="1" type="body"/>
          </p:nvPr>
        </p:nvSpPr>
        <p:spPr>
          <a:xfrm>
            <a:off x="191800" y="1240475"/>
            <a:ext cx="11822400" cy="4572000"/>
          </a:xfrm>
          <a:prstGeom prst="rect">
            <a:avLst/>
          </a:prstGeom>
          <a:noFill/>
          <a:ln>
            <a:noFill/>
          </a:ln>
        </p:spPr>
        <p:txBody>
          <a:bodyPr anchorCtr="0" anchor="t" bIns="117825" lIns="117825" spcFirstLastPara="1" rIns="117825" wrap="square" tIns="117825">
            <a:normAutofit/>
          </a:bodyPr>
          <a:lstStyle/>
          <a:p>
            <a:pPr indent="0" lvl="0" marL="0" rtl="0" algn="l">
              <a:lnSpc>
                <a:spcPct val="100000"/>
              </a:lnSpc>
              <a:spcBef>
                <a:spcPts val="0"/>
              </a:spcBef>
              <a:spcAft>
                <a:spcPts val="1000"/>
              </a:spcAft>
              <a:buSzPts val="2600"/>
              <a:buNone/>
            </a:pPr>
            <a:r>
              <a:rPr lang="en-GB"/>
              <a:t>Barreras y mejoras políticas </a:t>
            </a:r>
            <a:endParaRPr/>
          </a:p>
        </p:txBody>
      </p:sp>
      <p:pic>
        <p:nvPicPr>
          <p:cNvPr id="198" name="Google Shape;198;p22"/>
          <p:cNvPicPr preferRelativeResize="0"/>
          <p:nvPr/>
        </p:nvPicPr>
        <p:blipFill rotWithShape="1">
          <a:blip r:embed="rId3">
            <a:alphaModFix/>
          </a:blip>
          <a:srcRect b="0" l="0" r="0" t="0"/>
          <a:stretch/>
        </p:blipFill>
        <p:spPr>
          <a:xfrm>
            <a:off x="861225" y="2171025"/>
            <a:ext cx="4381500" cy="3095625"/>
          </a:xfrm>
          <a:prstGeom prst="rect">
            <a:avLst/>
          </a:prstGeom>
          <a:noFill/>
          <a:ln>
            <a:noFill/>
          </a:ln>
        </p:spPr>
      </p:pic>
      <p:pic>
        <p:nvPicPr>
          <p:cNvPr id="199" name="Google Shape;199;p22"/>
          <p:cNvPicPr preferRelativeResize="0"/>
          <p:nvPr/>
        </p:nvPicPr>
        <p:blipFill rotWithShape="1">
          <a:blip r:embed="rId4">
            <a:alphaModFix/>
          </a:blip>
          <a:srcRect b="10085" l="6023" r="0" t="0"/>
          <a:stretch/>
        </p:blipFill>
        <p:spPr>
          <a:xfrm>
            <a:off x="6879275" y="2218650"/>
            <a:ext cx="4457700" cy="3000375"/>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23"/>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0" algn="ctr">
              <a:lnSpc>
                <a:spcPct val="100000"/>
              </a:lnSpc>
              <a:spcBef>
                <a:spcPts val="0"/>
              </a:spcBef>
              <a:spcAft>
                <a:spcPts val="0"/>
              </a:spcAft>
              <a:buSzPts val="990"/>
              <a:buNone/>
            </a:pPr>
            <a:r>
              <a:rPr lang="en-GB" sz="3010"/>
              <a:t>Actividad 3: Uso de imágenes para fomentar el pensamiento crítico sobre las barreras a la inclusión en la educación</a:t>
            </a:r>
            <a:endParaRPr sz="3010"/>
          </a:p>
        </p:txBody>
      </p:sp>
      <p:sp>
        <p:nvSpPr>
          <p:cNvPr id="205" name="Google Shape;205;p23"/>
          <p:cNvSpPr txBox="1"/>
          <p:nvPr>
            <p:ph idx="1" type="body"/>
          </p:nvPr>
        </p:nvSpPr>
        <p:spPr>
          <a:xfrm>
            <a:off x="191800" y="1240475"/>
            <a:ext cx="11822400" cy="4572000"/>
          </a:xfrm>
          <a:prstGeom prst="rect">
            <a:avLst/>
          </a:prstGeom>
          <a:noFill/>
          <a:ln>
            <a:noFill/>
          </a:ln>
        </p:spPr>
        <p:txBody>
          <a:bodyPr anchorCtr="0" anchor="t" bIns="117825" lIns="117825" spcFirstLastPara="1" rIns="117825" wrap="square" tIns="117825">
            <a:normAutofit/>
          </a:bodyPr>
          <a:lstStyle/>
          <a:p>
            <a:pPr indent="0" lvl="0" marL="0" rtl="0" algn="l">
              <a:lnSpc>
                <a:spcPct val="100000"/>
              </a:lnSpc>
              <a:spcBef>
                <a:spcPts val="0"/>
              </a:spcBef>
              <a:spcAft>
                <a:spcPts val="1000"/>
              </a:spcAft>
              <a:buSzPts val="2600"/>
              <a:buNone/>
            </a:pPr>
            <a:r>
              <a:rPr lang="en-GB"/>
              <a:t>Barreras y mejoras prácticas</a:t>
            </a:r>
            <a:endParaRPr/>
          </a:p>
        </p:txBody>
      </p:sp>
      <p:pic>
        <p:nvPicPr>
          <p:cNvPr id="206" name="Google Shape;206;p23"/>
          <p:cNvPicPr preferRelativeResize="0"/>
          <p:nvPr/>
        </p:nvPicPr>
        <p:blipFill rotWithShape="1">
          <a:blip r:embed="rId3">
            <a:alphaModFix/>
          </a:blip>
          <a:srcRect b="0" l="0" r="0" t="0"/>
          <a:stretch/>
        </p:blipFill>
        <p:spPr>
          <a:xfrm>
            <a:off x="985275" y="2288225"/>
            <a:ext cx="4343400" cy="3067050"/>
          </a:xfrm>
          <a:prstGeom prst="rect">
            <a:avLst/>
          </a:prstGeom>
          <a:noFill/>
          <a:ln>
            <a:noFill/>
          </a:ln>
        </p:spPr>
      </p:pic>
      <p:pic>
        <p:nvPicPr>
          <p:cNvPr id="207" name="Google Shape;207;p23"/>
          <p:cNvPicPr preferRelativeResize="0"/>
          <p:nvPr/>
        </p:nvPicPr>
        <p:blipFill rotWithShape="1">
          <a:blip r:embed="rId4">
            <a:alphaModFix/>
          </a:blip>
          <a:srcRect b="6405" l="3025" r="4720" t="3726"/>
          <a:stretch/>
        </p:blipFill>
        <p:spPr>
          <a:xfrm>
            <a:off x="6914700" y="2307275"/>
            <a:ext cx="4391025" cy="302895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24"/>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0" algn="ctr">
              <a:lnSpc>
                <a:spcPct val="100000"/>
              </a:lnSpc>
              <a:spcBef>
                <a:spcPts val="0"/>
              </a:spcBef>
              <a:spcAft>
                <a:spcPts val="0"/>
              </a:spcAft>
              <a:buSzPts val="990"/>
              <a:buNone/>
            </a:pPr>
            <a:r>
              <a:rPr lang="en-GB" sz="3010"/>
              <a:t>Actividad 3: Uso de imágenes para fomentar el pensamiento crítico sobre las barreras a la inclusión en la educación</a:t>
            </a:r>
            <a:endParaRPr sz="3010"/>
          </a:p>
        </p:txBody>
      </p:sp>
      <p:sp>
        <p:nvSpPr>
          <p:cNvPr id="213" name="Google Shape;213;p24"/>
          <p:cNvSpPr txBox="1"/>
          <p:nvPr>
            <p:ph idx="1" type="body"/>
          </p:nvPr>
        </p:nvSpPr>
        <p:spPr>
          <a:xfrm>
            <a:off x="191800" y="1240475"/>
            <a:ext cx="11822400" cy="4572000"/>
          </a:xfrm>
          <a:prstGeom prst="rect">
            <a:avLst/>
          </a:prstGeom>
          <a:noFill/>
          <a:ln>
            <a:noFill/>
          </a:ln>
        </p:spPr>
        <p:txBody>
          <a:bodyPr anchorCtr="0" anchor="t" bIns="117825" lIns="117825" spcFirstLastPara="1" rIns="117825" wrap="square" tIns="117825">
            <a:normAutofit/>
          </a:bodyPr>
          <a:lstStyle/>
          <a:p>
            <a:pPr indent="0" lvl="0" marL="0" rtl="0" algn="l">
              <a:lnSpc>
                <a:spcPct val="100000"/>
              </a:lnSpc>
              <a:spcBef>
                <a:spcPts val="0"/>
              </a:spcBef>
              <a:spcAft>
                <a:spcPts val="1000"/>
              </a:spcAft>
              <a:buSzPts val="2600"/>
              <a:buNone/>
            </a:pPr>
            <a:r>
              <a:rPr lang="en-GB"/>
              <a:t>Barreras y mejoras de información</a:t>
            </a:r>
            <a:endParaRPr/>
          </a:p>
        </p:txBody>
      </p:sp>
      <p:pic>
        <p:nvPicPr>
          <p:cNvPr descr="A picture containing house, building, cartoon, illustration&#10;&#10;Description automatically generated" id="214" name="Google Shape;214;p24"/>
          <p:cNvPicPr preferRelativeResize="0"/>
          <p:nvPr/>
        </p:nvPicPr>
        <p:blipFill rotWithShape="1">
          <a:blip r:embed="rId3">
            <a:alphaModFix/>
          </a:blip>
          <a:srcRect b="0" l="0" r="0" t="0"/>
          <a:stretch/>
        </p:blipFill>
        <p:spPr>
          <a:xfrm>
            <a:off x="896700" y="2282675"/>
            <a:ext cx="4400550" cy="3105150"/>
          </a:xfrm>
          <a:prstGeom prst="rect">
            <a:avLst/>
          </a:prstGeom>
          <a:noFill/>
          <a:ln>
            <a:noFill/>
          </a:ln>
        </p:spPr>
      </p:pic>
      <p:pic>
        <p:nvPicPr>
          <p:cNvPr id="215" name="Google Shape;215;p24"/>
          <p:cNvPicPr preferRelativeResize="0"/>
          <p:nvPr/>
        </p:nvPicPr>
        <p:blipFill rotWithShape="1">
          <a:blip r:embed="rId4">
            <a:alphaModFix/>
          </a:blip>
          <a:srcRect b="2941" l="2332" r="5484" t="3652"/>
          <a:stretch/>
        </p:blipFill>
        <p:spPr>
          <a:xfrm>
            <a:off x="6666625" y="2254100"/>
            <a:ext cx="4419600" cy="316230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p25"/>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0" algn="ctr">
              <a:lnSpc>
                <a:spcPct val="100000"/>
              </a:lnSpc>
              <a:spcBef>
                <a:spcPts val="0"/>
              </a:spcBef>
              <a:spcAft>
                <a:spcPts val="0"/>
              </a:spcAft>
              <a:buSzPts val="990"/>
              <a:buNone/>
            </a:pPr>
            <a:r>
              <a:rPr lang="en-GB" sz="3010"/>
              <a:t>Actividad 3: Uso de imágenes para fomentar el pensamiento crítico sobre las barreras a la inclusión en la educación</a:t>
            </a:r>
            <a:endParaRPr sz="3010"/>
          </a:p>
        </p:txBody>
      </p:sp>
      <p:sp>
        <p:nvSpPr>
          <p:cNvPr id="221" name="Google Shape;221;p25"/>
          <p:cNvSpPr txBox="1"/>
          <p:nvPr>
            <p:ph idx="1" type="body"/>
          </p:nvPr>
        </p:nvSpPr>
        <p:spPr>
          <a:xfrm>
            <a:off x="191800" y="1240475"/>
            <a:ext cx="11822400" cy="4572000"/>
          </a:xfrm>
          <a:prstGeom prst="rect">
            <a:avLst/>
          </a:prstGeom>
          <a:noFill/>
          <a:ln>
            <a:noFill/>
          </a:ln>
        </p:spPr>
        <p:txBody>
          <a:bodyPr anchorCtr="0" anchor="t" bIns="117825" lIns="117825" spcFirstLastPara="1" rIns="117825" wrap="square" tIns="117825">
            <a:normAutofit/>
          </a:bodyPr>
          <a:lstStyle/>
          <a:p>
            <a:pPr indent="0" lvl="0" marL="0" rtl="0" algn="l">
              <a:lnSpc>
                <a:spcPct val="100000"/>
              </a:lnSpc>
              <a:spcBef>
                <a:spcPts val="0"/>
              </a:spcBef>
              <a:spcAft>
                <a:spcPts val="1000"/>
              </a:spcAft>
              <a:buSzPts val="2600"/>
              <a:buNone/>
            </a:pPr>
            <a:r>
              <a:rPr lang="en-GB"/>
              <a:t>Barreras y mejoras de recursos</a:t>
            </a:r>
            <a:endParaRPr/>
          </a:p>
        </p:txBody>
      </p:sp>
      <p:pic>
        <p:nvPicPr>
          <p:cNvPr descr="A group of people in a room&#10;&#10;Description automatically generated with low confidence" id="222" name="Google Shape;222;p25"/>
          <p:cNvPicPr preferRelativeResize="0"/>
          <p:nvPr/>
        </p:nvPicPr>
        <p:blipFill rotWithShape="1">
          <a:blip r:embed="rId3">
            <a:alphaModFix/>
          </a:blip>
          <a:srcRect b="0" l="0" r="0" t="0"/>
          <a:stretch/>
        </p:blipFill>
        <p:spPr>
          <a:xfrm>
            <a:off x="1020750" y="2225775"/>
            <a:ext cx="4371975" cy="3124200"/>
          </a:xfrm>
          <a:prstGeom prst="rect">
            <a:avLst/>
          </a:prstGeom>
          <a:noFill/>
          <a:ln>
            <a:noFill/>
          </a:ln>
        </p:spPr>
      </p:pic>
      <p:pic>
        <p:nvPicPr>
          <p:cNvPr descr="A picture containing house, person, cartoon&#10;&#10;Description automatically generated" id="223" name="Google Shape;223;p25"/>
          <p:cNvPicPr preferRelativeResize="0"/>
          <p:nvPr/>
        </p:nvPicPr>
        <p:blipFill rotWithShape="1">
          <a:blip r:embed="rId4">
            <a:alphaModFix/>
          </a:blip>
          <a:srcRect b="2893" l="2659" r="5646" t="1565"/>
          <a:stretch/>
        </p:blipFill>
        <p:spPr>
          <a:xfrm>
            <a:off x="6843825" y="2187675"/>
            <a:ext cx="4362450" cy="32004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p14"/>
          <p:cNvSpPr txBox="1"/>
          <p:nvPr>
            <p:ph type="title"/>
          </p:nvPr>
        </p:nvSpPr>
        <p:spPr>
          <a:xfrm>
            <a:off x="191800" y="172620"/>
            <a:ext cx="11735100" cy="706200"/>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100000"/>
              </a:lnSpc>
              <a:spcBef>
                <a:spcPts val="0"/>
              </a:spcBef>
              <a:spcAft>
                <a:spcPts val="0"/>
              </a:spcAft>
              <a:buClr>
                <a:schemeClr val="dk1"/>
              </a:buClr>
              <a:buSzPct val="112820"/>
              <a:buFont typeface="Calibri"/>
              <a:buNone/>
            </a:pPr>
            <a:r>
              <a:rPr lang="en-GB"/>
              <a:t>La historia de Mina </a:t>
            </a:r>
            <a:endParaRPr/>
          </a:p>
          <a:p>
            <a:pPr indent="0" lvl="0" marL="0" rtl="0" algn="ctr">
              <a:lnSpc>
                <a:spcPct val="100000"/>
              </a:lnSpc>
              <a:spcBef>
                <a:spcPts val="0"/>
              </a:spcBef>
              <a:spcAft>
                <a:spcPts val="0"/>
              </a:spcAft>
              <a:buClr>
                <a:schemeClr val="dk1"/>
              </a:buClr>
              <a:buSzPct val="151724"/>
              <a:buFont typeface="Calibri"/>
              <a:buNone/>
            </a:pPr>
            <a:r>
              <a:rPr b="0" i="1" lang="en-GB" sz="2900"/>
              <a:t>Capítulo 2: Vuelta a la escuela</a:t>
            </a:r>
            <a:endParaRPr b="0" i="1" sz="2900"/>
          </a:p>
        </p:txBody>
      </p:sp>
      <p:sp>
        <p:nvSpPr>
          <p:cNvPr id="229" name="Google Shape;229;p14"/>
          <p:cNvSpPr txBox="1"/>
          <p:nvPr/>
        </p:nvSpPr>
        <p:spPr>
          <a:xfrm rot="-5400000">
            <a:off x="-81222" y="3244912"/>
            <a:ext cx="27432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230" name="Google Shape;230;p14"/>
          <p:cNvSpPr txBox="1"/>
          <p:nvPr>
            <p:ph idx="1" type="body"/>
          </p:nvPr>
        </p:nvSpPr>
        <p:spPr>
          <a:xfrm>
            <a:off x="191800" y="1222750"/>
            <a:ext cx="11822400" cy="4713600"/>
          </a:xfrm>
          <a:prstGeom prst="rect">
            <a:avLst/>
          </a:prstGeom>
          <a:noFill/>
          <a:ln>
            <a:noFill/>
          </a:ln>
        </p:spPr>
        <p:txBody>
          <a:bodyPr anchorCtr="0" anchor="t" bIns="117825" lIns="117825" spcFirstLastPara="1" rIns="117825" wrap="square" tIns="117825">
            <a:normAutofit lnSpcReduction="20000"/>
          </a:bodyPr>
          <a:lstStyle/>
          <a:p>
            <a:pPr indent="0" lvl="0" marL="0" rtl="0" algn="l">
              <a:lnSpc>
                <a:spcPct val="100000"/>
              </a:lnSpc>
              <a:spcBef>
                <a:spcPts val="0"/>
              </a:spcBef>
              <a:spcAft>
                <a:spcPts val="0"/>
              </a:spcAft>
              <a:buClr>
                <a:schemeClr val="dk1"/>
              </a:buClr>
              <a:buSzPts val="1100"/>
              <a:buFont typeface="Arial"/>
              <a:buNone/>
            </a:pPr>
            <a:r>
              <a:rPr lang="en-GB"/>
              <a:t>¡Mamá tenía razón! Después de unas semanas, dos personas visitaron nuestra casa y nos dijeron que podía ir a una escuela que estaba a 5 km de distancia. Dijeron que la escuela podría no ser tan buena como mi antigua escuela, y que los profesores no siempre sabrían cómo ayudarme. ¡Aun así quería ir! Me sentía tan sola en este nuevo lugar. No tenía amigos.</a:t>
            </a:r>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Clr>
                <a:schemeClr val="dk1"/>
              </a:buClr>
              <a:buSzPts val="1100"/>
              <a:buFont typeface="Arial"/>
              <a:buNone/>
            </a:pPr>
            <a:r>
              <a:rPr lang="en-GB"/>
              <a:t>Me matriculé la semana siguiente y sí, había aún menos recursos en esta escuela y los profesores parecían muy estresados. Todas las clases tenían al menos 50 niños. Era un lugar ruidoso. Había muchos niños y niñas y las paredes del aula eran finas. Pero los dos visitantes le habían dicho a mi profesora que tengo pérdida auditiva. Me preguntó dónde me gustaría sentarme, así que elegí un lugar muy cerca de la profesora. Más tarde me alejé un poco más, para que fuera más fácil ver su rostro para leer los labios. </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15"/>
          <p:cNvSpPr txBox="1"/>
          <p:nvPr>
            <p:ph type="title"/>
          </p:nvPr>
        </p:nvSpPr>
        <p:spPr>
          <a:xfrm>
            <a:off x="191800" y="172620"/>
            <a:ext cx="11735100" cy="706200"/>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100000"/>
              </a:lnSpc>
              <a:spcBef>
                <a:spcPts val="0"/>
              </a:spcBef>
              <a:spcAft>
                <a:spcPts val="0"/>
              </a:spcAft>
              <a:buClr>
                <a:schemeClr val="dk1"/>
              </a:buClr>
              <a:buSzPct val="112820"/>
              <a:buFont typeface="Calibri"/>
              <a:buNone/>
            </a:pPr>
            <a:r>
              <a:rPr lang="en-GB"/>
              <a:t>La historia de Mina </a:t>
            </a:r>
            <a:endParaRPr/>
          </a:p>
          <a:p>
            <a:pPr indent="0" lvl="0" marL="0" rtl="0" algn="ctr">
              <a:lnSpc>
                <a:spcPct val="100000"/>
              </a:lnSpc>
              <a:spcBef>
                <a:spcPts val="0"/>
              </a:spcBef>
              <a:spcAft>
                <a:spcPts val="0"/>
              </a:spcAft>
              <a:buClr>
                <a:schemeClr val="dk1"/>
              </a:buClr>
              <a:buSzPct val="151724"/>
              <a:buFont typeface="Calibri"/>
              <a:buNone/>
            </a:pPr>
            <a:r>
              <a:rPr b="0" i="1" lang="en-GB" sz="2900"/>
              <a:t>Capítulo 2 continuación</a:t>
            </a:r>
            <a:endParaRPr b="0" i="1" sz="2900"/>
          </a:p>
        </p:txBody>
      </p:sp>
      <p:sp>
        <p:nvSpPr>
          <p:cNvPr id="236" name="Google Shape;236;p15"/>
          <p:cNvSpPr txBox="1"/>
          <p:nvPr/>
        </p:nvSpPr>
        <p:spPr>
          <a:xfrm rot="-5400000">
            <a:off x="-81222" y="3244912"/>
            <a:ext cx="27432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237" name="Google Shape;237;p15"/>
          <p:cNvSpPr txBox="1"/>
          <p:nvPr>
            <p:ph idx="1" type="body"/>
          </p:nvPr>
        </p:nvSpPr>
        <p:spPr>
          <a:xfrm>
            <a:off x="184800" y="1072200"/>
            <a:ext cx="11822400" cy="4713600"/>
          </a:xfrm>
          <a:prstGeom prst="rect">
            <a:avLst/>
          </a:prstGeom>
          <a:noFill/>
          <a:ln>
            <a:noFill/>
          </a:ln>
        </p:spPr>
        <p:txBody>
          <a:bodyPr anchorCtr="0" anchor="t" bIns="117825" lIns="117825" spcFirstLastPara="1" rIns="117825" wrap="square" tIns="117825">
            <a:normAutofit lnSpcReduction="20000"/>
          </a:bodyPr>
          <a:lstStyle/>
          <a:p>
            <a:pPr indent="0" lvl="0" marL="0" rtl="0" algn="l">
              <a:lnSpc>
                <a:spcPct val="100000"/>
              </a:lnSpc>
              <a:spcBef>
                <a:spcPts val="0"/>
              </a:spcBef>
              <a:spcAft>
                <a:spcPts val="0"/>
              </a:spcAft>
              <a:buSzPts val="2600"/>
              <a:buNone/>
            </a:pPr>
            <a:r>
              <a:rPr lang="en-GB">
                <a:solidFill>
                  <a:schemeClr val="dk1"/>
                </a:solidFill>
              </a:rPr>
              <a:t>Nos habían advertido que los profesores no sabían mucho sobre cómo enseñar a estudiantes con discapacidades, así que me sorprendió lo fácil que fue unirme a las lecciones en mi primer día. La profesora organizó la mayoría de las lecciones para que pudiéramos elegir entre diferentes actividades y trabajar en grupos. Fue divertido. Lo que más me gustaron fueron las actividades de lectura y dibujo.</a:t>
            </a:r>
            <a:endParaRPr>
              <a:solidFill>
                <a:schemeClr val="dk1"/>
              </a:solidFill>
            </a:endParaRPr>
          </a:p>
          <a:p>
            <a:pPr indent="0" lvl="0" marL="0" rtl="0" algn="l">
              <a:lnSpc>
                <a:spcPct val="100000"/>
              </a:lnSpc>
              <a:spcBef>
                <a:spcPts val="0"/>
              </a:spcBef>
              <a:spcAft>
                <a:spcPts val="0"/>
              </a:spcAft>
              <a:buSzPts val="2600"/>
              <a:buNone/>
            </a:pPr>
            <a:r>
              <a:t/>
            </a:r>
            <a:endParaRPr>
              <a:solidFill>
                <a:schemeClr val="dk1"/>
              </a:solidFill>
            </a:endParaRPr>
          </a:p>
          <a:p>
            <a:pPr indent="0" lvl="0" marL="0" rtl="0" algn="l">
              <a:lnSpc>
                <a:spcPct val="100000"/>
              </a:lnSpc>
              <a:spcBef>
                <a:spcPts val="0"/>
              </a:spcBef>
              <a:spcAft>
                <a:spcPts val="0"/>
              </a:spcAft>
              <a:buSzPts val="2600"/>
              <a:buNone/>
            </a:pPr>
            <a:r>
              <a:rPr lang="en-GB">
                <a:solidFill>
                  <a:schemeClr val="dk1"/>
                </a:solidFill>
              </a:rPr>
              <a:t>Pero madre mía, después de un día ajetreado en el colegio, la caminata de 5 km hasta casa fue horrible. Me duele la espalda y siempre me da mucha vergüenza no encontrar un sitio seguro para ir al baño rápidamente. Llegué a casa, lloré y le dije a mamá que no podía hacer esto todos los días. Pero cuando me desperté a la mañana siguiente, la idea de otra lección divertida me animó a hacer la caminata.</a:t>
            </a:r>
            <a:endParaRPr>
              <a:solidFill>
                <a:schemeClr val="dk1"/>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sp>
        <p:nvSpPr>
          <p:cNvPr id="242" name="Google Shape;242;p26"/>
          <p:cNvSpPr txBox="1"/>
          <p:nvPr>
            <p:ph type="title"/>
          </p:nvPr>
        </p:nvSpPr>
        <p:spPr>
          <a:xfrm>
            <a:off x="191800" y="325020"/>
            <a:ext cx="11735100" cy="7062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chemeClr val="dk1"/>
              </a:buClr>
              <a:buSzPts val="2800"/>
              <a:buFont typeface="Calibri"/>
              <a:buNone/>
            </a:pPr>
            <a:r>
              <a:rPr lang="en-GB" sz="3000"/>
              <a:t>Actividad 4: Usar una historia para explicar </a:t>
            </a:r>
            <a:r>
              <a:rPr lang="en-GB" sz="3000"/>
              <a:t>ajustes razonables</a:t>
            </a:r>
            <a:r>
              <a:rPr lang="en-GB" sz="3000"/>
              <a:t>y el diseño de aprendizaje universal</a:t>
            </a:r>
            <a:endParaRPr sz="3000"/>
          </a:p>
        </p:txBody>
      </p:sp>
      <p:sp>
        <p:nvSpPr>
          <p:cNvPr id="243" name="Google Shape;243;p26"/>
          <p:cNvSpPr txBox="1"/>
          <p:nvPr>
            <p:ph idx="1" type="body"/>
          </p:nvPr>
        </p:nvSpPr>
        <p:spPr>
          <a:xfrm>
            <a:off x="191800" y="1051470"/>
            <a:ext cx="11822400" cy="4645200"/>
          </a:xfrm>
          <a:prstGeom prst="rect">
            <a:avLst/>
          </a:prstGeom>
          <a:noFill/>
          <a:ln>
            <a:noFill/>
          </a:ln>
        </p:spPr>
        <p:txBody>
          <a:bodyPr anchorCtr="0" anchor="t" bIns="117825" lIns="117825" spcFirstLastPara="1" rIns="117825" wrap="square" tIns="117825">
            <a:normAutofit/>
          </a:bodyPr>
          <a:lstStyle/>
          <a:p>
            <a:pPr indent="0" lvl="0" marL="0" rtl="0" algn="ctr">
              <a:lnSpc>
                <a:spcPct val="100000"/>
              </a:lnSpc>
              <a:spcBef>
                <a:spcPts val="0"/>
              </a:spcBef>
              <a:spcAft>
                <a:spcPts val="0"/>
              </a:spcAft>
              <a:buSzPts val="2600"/>
              <a:buNone/>
            </a:pPr>
            <a:r>
              <a:t/>
            </a:r>
            <a:endParaRPr/>
          </a:p>
          <a:p>
            <a:pPr indent="0" lvl="0" marL="0" rtl="0" algn="ctr">
              <a:lnSpc>
                <a:spcPct val="100000"/>
              </a:lnSpc>
              <a:spcBef>
                <a:spcPts val="0"/>
              </a:spcBef>
              <a:spcAft>
                <a:spcPts val="0"/>
              </a:spcAft>
              <a:buSzPts val="2600"/>
              <a:buNone/>
            </a:pPr>
            <a:r>
              <a:t/>
            </a:r>
            <a:endParaRPr/>
          </a:p>
          <a:p>
            <a:pPr indent="0" lvl="0" marL="0" rtl="0" algn="l">
              <a:lnSpc>
                <a:spcPct val="100000"/>
              </a:lnSpc>
              <a:spcBef>
                <a:spcPts val="0"/>
              </a:spcBef>
              <a:spcAft>
                <a:spcPts val="0"/>
              </a:spcAft>
              <a:buSzPts val="2600"/>
              <a:buNone/>
            </a:pPr>
            <a:r>
              <a:t/>
            </a:r>
            <a:endParaRPr/>
          </a:p>
          <a:p>
            <a:pPr indent="0" lvl="0" marL="0" rtl="0" algn="ctr">
              <a:lnSpc>
                <a:spcPct val="100000"/>
              </a:lnSpc>
              <a:spcBef>
                <a:spcPts val="0"/>
              </a:spcBef>
              <a:spcAft>
                <a:spcPts val="0"/>
              </a:spcAft>
              <a:buSzPts val="2600"/>
              <a:buNone/>
            </a:pPr>
            <a:r>
              <a:t/>
            </a:r>
            <a:endParaRPr/>
          </a:p>
          <a:p>
            <a:pPr indent="0" lvl="0" marL="0" rtl="0" algn="ctr">
              <a:lnSpc>
                <a:spcPct val="100000"/>
              </a:lnSpc>
              <a:spcBef>
                <a:spcPts val="0"/>
              </a:spcBef>
              <a:spcAft>
                <a:spcPts val="0"/>
              </a:spcAft>
              <a:buSzPts val="2600"/>
              <a:buNone/>
            </a:pPr>
            <a:r>
              <a:rPr lang="en-GB"/>
              <a:t>¿Puede nombrar dos cosas de las que habló Mina que hicieron que su primer día fuera más fácil de lo esperado?</a:t>
            </a:r>
            <a:endParaRPr/>
          </a:p>
          <a:p>
            <a:pPr indent="0" lvl="0" marL="0" rtl="0" algn="ctr">
              <a:lnSpc>
                <a:spcPct val="100000"/>
              </a:lnSpc>
              <a:spcBef>
                <a:spcPts val="0"/>
              </a:spcBef>
              <a:spcAft>
                <a:spcPts val="0"/>
              </a:spcAft>
              <a:buSzPts val="2600"/>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 name="Shape 55"/>
        <p:cNvGrpSpPr/>
        <p:nvPr/>
      </p:nvGrpSpPr>
      <p:grpSpPr>
        <a:xfrm>
          <a:off x="0" y="0"/>
          <a:ext cx="0" cy="0"/>
          <a:chOff x="0" y="0"/>
          <a:chExt cx="0" cy="0"/>
        </a:xfrm>
      </p:grpSpPr>
      <p:sp>
        <p:nvSpPr>
          <p:cNvPr id="56" name="Google Shape;56;g2c633ba7570_0_26"/>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0" algn="ctr">
              <a:lnSpc>
                <a:spcPct val="100000"/>
              </a:lnSpc>
              <a:spcBef>
                <a:spcPts val="0"/>
              </a:spcBef>
              <a:spcAft>
                <a:spcPts val="0"/>
              </a:spcAft>
              <a:buSzPct val="111111"/>
              <a:buNone/>
            </a:pPr>
            <a:r>
              <a:rPr lang="en-GB"/>
              <a:t>Programa de formación</a:t>
            </a:r>
            <a:endParaRPr/>
          </a:p>
        </p:txBody>
      </p:sp>
      <p:sp>
        <p:nvSpPr>
          <p:cNvPr id="57" name="Google Shape;57;g2c633ba7570_0_26"/>
          <p:cNvSpPr txBox="1"/>
          <p:nvPr>
            <p:ph idx="1" type="body"/>
          </p:nvPr>
        </p:nvSpPr>
        <p:spPr>
          <a:xfrm>
            <a:off x="191800" y="1051470"/>
            <a:ext cx="11822400" cy="4645200"/>
          </a:xfrm>
          <a:prstGeom prst="rect">
            <a:avLst/>
          </a:prstGeom>
          <a:noFill/>
          <a:ln>
            <a:noFill/>
          </a:ln>
        </p:spPr>
        <p:txBody>
          <a:bodyPr anchorCtr="0" anchor="t" bIns="117825" lIns="117825" spcFirstLastPara="1" rIns="117825" wrap="square" tIns="117825">
            <a:normAutofit/>
          </a:bodyPr>
          <a:lstStyle/>
          <a:p>
            <a:pPr indent="-393700" lvl="0" marL="457200" rtl="0" algn="l">
              <a:lnSpc>
                <a:spcPct val="150000"/>
              </a:lnSpc>
              <a:spcBef>
                <a:spcPts val="0"/>
              </a:spcBef>
              <a:spcAft>
                <a:spcPts val="0"/>
              </a:spcAft>
              <a:buSzPts val="2600"/>
              <a:buChar char="❏"/>
            </a:pPr>
            <a:r>
              <a:rPr lang="en-GB"/>
              <a:t>Sesión 1: Antecedentes de la educación inclusiva en situaciones de emergencia</a:t>
            </a:r>
            <a:endParaRPr/>
          </a:p>
          <a:p>
            <a:pPr indent="-393700" lvl="0" marL="457200" rtl="0" algn="l">
              <a:lnSpc>
                <a:spcPct val="150000"/>
              </a:lnSpc>
              <a:spcBef>
                <a:spcPts val="0"/>
              </a:spcBef>
              <a:spcAft>
                <a:spcPts val="0"/>
              </a:spcAft>
              <a:buSzPts val="2600"/>
              <a:buChar char="❏"/>
            </a:pPr>
            <a:r>
              <a:rPr lang="en-GB"/>
              <a:t>Sesión 2: Barreras a la inclusión en la educación en situaciones de emergencia</a:t>
            </a:r>
            <a:endParaRPr/>
          </a:p>
          <a:p>
            <a:pPr indent="-393700" lvl="0" marL="457200" rtl="0" algn="l">
              <a:lnSpc>
                <a:spcPct val="150000"/>
              </a:lnSpc>
              <a:spcBef>
                <a:spcPts val="0"/>
              </a:spcBef>
              <a:spcAft>
                <a:spcPts val="0"/>
              </a:spcAft>
              <a:buSzPts val="2600"/>
              <a:buChar char="❏"/>
            </a:pPr>
            <a:r>
              <a:rPr lang="en-GB"/>
              <a:t>Sesión 3: Conceptos teóricos que nos ayudan a entender la educación inclusiva</a:t>
            </a:r>
            <a:endParaRPr/>
          </a:p>
          <a:p>
            <a:pPr indent="-393700" lvl="0" marL="457200" rtl="0" algn="l">
              <a:lnSpc>
                <a:spcPct val="150000"/>
              </a:lnSpc>
              <a:spcBef>
                <a:spcPts val="0"/>
              </a:spcBef>
              <a:spcAft>
                <a:spcPts val="0"/>
              </a:spcAft>
              <a:buSzPts val="2600"/>
              <a:buChar char="❏"/>
            </a:pPr>
            <a:r>
              <a:rPr lang="en-GB"/>
              <a:t>[Opcional] Sesión 4: La importancia de la colaboración al diseñar e impartir una educación inclusiva</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p27"/>
          <p:cNvSpPr txBox="1"/>
          <p:nvPr>
            <p:ph type="title"/>
          </p:nvPr>
        </p:nvSpPr>
        <p:spPr>
          <a:xfrm>
            <a:off x="191800" y="248820"/>
            <a:ext cx="11735100" cy="7062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chemeClr val="dk1"/>
              </a:buClr>
              <a:buSzPts val="2800"/>
              <a:buFont typeface="Calibri"/>
              <a:buNone/>
            </a:pPr>
            <a:r>
              <a:rPr lang="en-GB" sz="3000"/>
              <a:t>Actividad 4: Usar una historia para explicar </a:t>
            </a:r>
            <a:r>
              <a:rPr lang="en-GB" sz="3000">
                <a:extLst>
                  <a:ext uri="http://customooxmlschemas.google.com/">
                    <go:slidesCustomData xmlns:go="http://customooxmlschemas.google.com/" textRoundtripDataId="3"/>
                  </a:ext>
                </a:extLst>
              </a:rPr>
              <a:t>las </a:t>
            </a:r>
            <a:r>
              <a:rPr lang="en-GB" sz="3000">
                <a:extLst>
                  <a:ext uri="http://customooxmlschemas.google.com/">
                    <go:slidesCustomData xmlns:go="http://customooxmlschemas.google.com/" textRoundtripDataId="4"/>
                  </a:ext>
                </a:extLst>
              </a:rPr>
              <a:t>ajustes razonables</a:t>
            </a:r>
            <a:r>
              <a:rPr lang="en-GB" sz="3000"/>
              <a:t>y el diseño de aprendizaje universal</a:t>
            </a:r>
            <a:endParaRPr sz="3000"/>
          </a:p>
        </p:txBody>
      </p:sp>
      <p:sp>
        <p:nvSpPr>
          <p:cNvPr id="249" name="Google Shape;249;p27"/>
          <p:cNvSpPr txBox="1"/>
          <p:nvPr>
            <p:ph idx="1" type="body"/>
          </p:nvPr>
        </p:nvSpPr>
        <p:spPr>
          <a:xfrm>
            <a:off x="191800" y="1051470"/>
            <a:ext cx="11822400" cy="4645200"/>
          </a:xfrm>
          <a:prstGeom prst="rect">
            <a:avLst/>
          </a:prstGeom>
          <a:noFill/>
          <a:ln>
            <a:noFill/>
          </a:ln>
        </p:spPr>
        <p:txBody>
          <a:bodyPr anchorCtr="0" anchor="t" bIns="117825" lIns="117825" spcFirstLastPara="1" rIns="117825" wrap="square" tIns="117825">
            <a:normAutofit/>
          </a:bodyPr>
          <a:lstStyle/>
          <a:p>
            <a:pPr indent="0" lvl="0" marL="0" rtl="0" algn="l">
              <a:lnSpc>
                <a:spcPct val="100000"/>
              </a:lnSpc>
              <a:spcBef>
                <a:spcPts val="0"/>
              </a:spcBef>
              <a:spcAft>
                <a:spcPts val="0"/>
              </a:spcAft>
              <a:buSzPts val="2600"/>
              <a:buNone/>
            </a:pPr>
            <a:r>
              <a:rPr lang="en-GB"/>
              <a:t>Afrontar los obstáculos mediante un enfoque </a:t>
            </a:r>
            <a:r>
              <a:rPr lang="en-GB">
                <a:extLst>
                  <a:ext uri="http://customooxmlschemas.google.com/">
                    <go:slidesCustomData xmlns:go="http://customooxmlschemas.google.com/" textRoundtripDataId="5"/>
                  </a:ext>
                </a:extLst>
              </a:rPr>
              <a:t>de </a:t>
            </a:r>
            <a:r>
              <a:rPr lang="en-GB">
                <a:extLst>
                  <a:ext uri="http://customooxmlschemas.google.com/">
                    <go:slidesCustomData xmlns:go="http://customooxmlschemas.google.com/" textRoundtripDataId="6"/>
                  </a:ext>
                </a:extLst>
              </a:rPr>
              <a:t>doble vía</a:t>
            </a:r>
            <a:endParaRPr/>
          </a:p>
        </p:txBody>
      </p:sp>
      <p:sp>
        <p:nvSpPr>
          <p:cNvPr id="250" name="Google Shape;250;p27"/>
          <p:cNvSpPr txBox="1"/>
          <p:nvPr/>
        </p:nvSpPr>
        <p:spPr>
          <a:xfrm>
            <a:off x="804775" y="1892650"/>
            <a:ext cx="4638900" cy="1771500"/>
          </a:xfrm>
          <a:prstGeom prst="rect">
            <a:avLst/>
          </a:prstGeom>
          <a:solidFill>
            <a:srgbClr val="FFF2CC"/>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en-GB" sz="2200" u="none" cap="none" strike="noStrike">
                <a:solidFill>
                  <a:schemeClr val="dk1"/>
                </a:solidFill>
                <a:latin typeface="Arial"/>
                <a:ea typeface="Arial"/>
                <a:cs typeface="Arial"/>
                <a:sym typeface="Arial"/>
              </a:rPr>
              <a:t>Se producen cambios en el sistema</a:t>
            </a:r>
            <a:r>
              <a:rPr b="1" i="0" lang="en-GB" sz="2200" u="none" cap="none" strike="noStrike">
                <a:solidFill>
                  <a:schemeClr val="dk1"/>
                </a:solidFill>
                <a:latin typeface="Arial"/>
                <a:ea typeface="Arial"/>
                <a:cs typeface="Arial"/>
                <a:sym typeface="Arial"/>
                <a:extLst>
                  <a:ext uri="http://customooxmlschemas.google.com/">
                    <go:slidesCustomData xmlns:go="http://customooxmlschemas.google.com/" textRoundtripDataId="7"/>
                  </a:ext>
                </a:extLst>
              </a:rPr>
              <a:t> </a:t>
            </a:r>
            <a:endParaRPr b="0" i="0" sz="22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400"/>
              <a:buFont typeface="Arial"/>
              <a:buNone/>
            </a:pPr>
            <a:r>
              <a:rPr b="1" i="0" lang="en-GB" sz="2200" u="none" cap="none" strike="noStrike">
                <a:solidFill>
                  <a:schemeClr val="dk1"/>
                </a:solidFill>
                <a:latin typeface="Arial"/>
                <a:ea typeface="Arial"/>
                <a:cs typeface="Arial"/>
                <a:sym typeface="Arial"/>
              </a:rPr>
              <a:t> </a:t>
            </a:r>
            <a:endParaRPr b="0" i="0" sz="22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400"/>
              <a:buFont typeface="Arial"/>
              <a:buNone/>
            </a:pPr>
            <a:r>
              <a:rPr b="1" i="0" lang="en-GB" sz="2200" u="none" cap="none" strike="noStrike">
                <a:solidFill>
                  <a:schemeClr val="dk1"/>
                </a:solidFill>
                <a:latin typeface="Arial"/>
                <a:ea typeface="Arial"/>
                <a:cs typeface="Arial"/>
                <a:sym typeface="Arial"/>
              </a:rPr>
              <a:t>Utilice </a:t>
            </a:r>
            <a:r>
              <a:rPr b="1" i="0" lang="en-GB" sz="2200" u="none" cap="none" strike="noStrike">
                <a:solidFill>
                  <a:schemeClr val="dk1"/>
                </a:solidFill>
                <a:latin typeface="Arial"/>
                <a:ea typeface="Arial"/>
                <a:cs typeface="Arial"/>
                <a:sym typeface="Arial"/>
                <a:extLst>
                  <a:ext uri="http://customooxmlschemas.google.com/">
                    <go:slidesCustomData xmlns:go="http://customooxmlschemas.google.com/" textRoundtripDataId="8"/>
                  </a:ext>
                </a:extLst>
              </a:rPr>
              <a:t>el diseño de aprendizaje universal</a:t>
            </a:r>
            <a:endParaRPr b="0" i="0" sz="2200" u="none" cap="none" strike="noStrike">
              <a:solidFill>
                <a:schemeClr val="dk1"/>
              </a:solidFill>
              <a:latin typeface="Arial"/>
              <a:ea typeface="Arial"/>
              <a:cs typeface="Arial"/>
              <a:sym typeface="Arial"/>
            </a:endParaRPr>
          </a:p>
        </p:txBody>
      </p:sp>
      <p:sp>
        <p:nvSpPr>
          <p:cNvPr id="251" name="Google Shape;251;p27"/>
          <p:cNvSpPr txBox="1"/>
          <p:nvPr/>
        </p:nvSpPr>
        <p:spPr>
          <a:xfrm>
            <a:off x="6220225" y="1915750"/>
            <a:ext cx="5513100" cy="1725300"/>
          </a:xfrm>
          <a:prstGeom prst="rect">
            <a:avLst/>
          </a:prstGeom>
          <a:solidFill>
            <a:srgbClr val="FFF2CC"/>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en-GB" sz="2200" u="none" cap="none" strike="noStrike">
                <a:solidFill>
                  <a:schemeClr val="dk1"/>
                </a:solidFill>
                <a:latin typeface="Arial"/>
                <a:ea typeface="Arial"/>
                <a:cs typeface="Arial"/>
                <a:sym typeface="Arial"/>
              </a:rPr>
              <a:t>¿Se apoyan las necesidades de aprendizaje específicas?</a:t>
            </a:r>
            <a:endParaRPr b="0" i="0" sz="22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400"/>
              <a:buFont typeface="Arial"/>
              <a:buNone/>
            </a:pPr>
            <a:r>
              <a:rPr b="1" i="0" lang="en-GB" sz="2200" u="none" cap="none" strike="noStrike">
                <a:solidFill>
                  <a:schemeClr val="dk1"/>
                </a:solidFill>
                <a:latin typeface="Arial"/>
                <a:ea typeface="Arial"/>
                <a:cs typeface="Arial"/>
                <a:sym typeface="Arial"/>
              </a:rPr>
              <a:t> </a:t>
            </a:r>
            <a:endParaRPr b="0" i="0" sz="22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400"/>
              <a:buFont typeface="Arial"/>
              <a:buNone/>
            </a:pPr>
            <a:r>
              <a:rPr b="1" i="0" lang="en-GB" sz="2200" u="none" cap="none" strike="noStrike">
                <a:solidFill>
                  <a:schemeClr val="dk1"/>
                </a:solidFill>
                <a:latin typeface="Arial"/>
                <a:ea typeface="Arial"/>
                <a:cs typeface="Arial"/>
                <a:sym typeface="Arial"/>
              </a:rPr>
              <a:t>Realizar adaptaciones razonables</a:t>
            </a:r>
            <a:endParaRPr b="0" i="0" sz="2200" u="none" cap="none" strike="noStrike">
              <a:solidFill>
                <a:schemeClr val="dk1"/>
              </a:solidFill>
              <a:latin typeface="Arial"/>
              <a:ea typeface="Arial"/>
              <a:cs typeface="Arial"/>
              <a:sym typeface="Arial"/>
            </a:endParaRPr>
          </a:p>
        </p:txBody>
      </p:sp>
      <p:sp>
        <p:nvSpPr>
          <p:cNvPr id="252" name="Google Shape;252;p27"/>
          <p:cNvSpPr txBox="1"/>
          <p:nvPr/>
        </p:nvSpPr>
        <p:spPr>
          <a:xfrm>
            <a:off x="3070350" y="4496075"/>
            <a:ext cx="6051300" cy="1200600"/>
          </a:xfrm>
          <a:prstGeom prst="rect">
            <a:avLst/>
          </a:prstGeom>
          <a:solidFill>
            <a:srgbClr val="9FC5E8"/>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1" i="0" lang="en-GB" sz="2400" u="none" cap="none" strike="noStrike">
                <a:solidFill>
                  <a:schemeClr val="dk1"/>
                </a:solidFill>
                <a:latin typeface="Arial"/>
                <a:ea typeface="Arial"/>
                <a:cs typeface="Arial"/>
                <a:sym typeface="Arial"/>
              </a:rPr>
              <a:t>Educación inclusiva</a:t>
            </a:r>
            <a:endParaRPr b="0" i="0" sz="2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400"/>
              <a:buFont typeface="Arial"/>
              <a:buNone/>
            </a:pPr>
            <a:r>
              <a:rPr b="1" i="0" lang="en-GB" sz="2400" u="none" cap="none" strike="noStrike">
                <a:solidFill>
                  <a:schemeClr val="dk1"/>
                </a:solidFill>
                <a:latin typeface="Arial"/>
                <a:ea typeface="Arial"/>
                <a:cs typeface="Arial"/>
                <a:sym typeface="Arial"/>
              </a:rPr>
              <a:t> </a:t>
            </a:r>
            <a:endParaRPr b="0" i="0" sz="2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400"/>
              <a:buFont typeface="Arial"/>
              <a:buNone/>
            </a:pPr>
            <a:r>
              <a:rPr b="1" i="0" lang="en-GB" sz="2400" u="none" cap="none" strike="noStrike">
                <a:solidFill>
                  <a:schemeClr val="dk1"/>
                </a:solidFill>
                <a:latin typeface="Arial"/>
                <a:ea typeface="Arial"/>
                <a:cs typeface="Arial"/>
                <a:sym typeface="Arial"/>
              </a:rPr>
              <a:t>Responder a la diversidad y promoverla</a:t>
            </a:r>
            <a:endParaRPr b="0" i="0" sz="2400" u="none" cap="none" strike="noStrike">
              <a:solidFill>
                <a:schemeClr val="dk1"/>
              </a:solidFill>
              <a:latin typeface="Arial"/>
              <a:ea typeface="Arial"/>
              <a:cs typeface="Arial"/>
              <a:sym typeface="Arial"/>
            </a:endParaRPr>
          </a:p>
        </p:txBody>
      </p:sp>
      <p:cxnSp>
        <p:nvCxnSpPr>
          <p:cNvPr id="253" name="Google Shape;253;p27"/>
          <p:cNvCxnSpPr/>
          <p:nvPr/>
        </p:nvCxnSpPr>
        <p:spPr>
          <a:xfrm>
            <a:off x="3650500" y="3650500"/>
            <a:ext cx="582300" cy="726300"/>
          </a:xfrm>
          <a:prstGeom prst="straightConnector1">
            <a:avLst/>
          </a:prstGeom>
          <a:noFill/>
          <a:ln cap="flat" cmpd="sng" w="76200">
            <a:solidFill>
              <a:schemeClr val="dk1"/>
            </a:solidFill>
            <a:prstDash val="solid"/>
            <a:miter lim="800000"/>
            <a:headEnd len="sm" w="sm" type="none"/>
            <a:tailEnd len="med" w="med" type="triangle"/>
          </a:ln>
        </p:spPr>
      </p:cxnSp>
      <p:cxnSp>
        <p:nvCxnSpPr>
          <p:cNvPr id="254" name="Google Shape;254;p27"/>
          <p:cNvCxnSpPr/>
          <p:nvPr/>
        </p:nvCxnSpPr>
        <p:spPr>
          <a:xfrm flipH="1">
            <a:off x="8110050" y="3641050"/>
            <a:ext cx="582000" cy="745200"/>
          </a:xfrm>
          <a:prstGeom prst="straightConnector1">
            <a:avLst/>
          </a:prstGeom>
          <a:noFill/>
          <a:ln cap="flat" cmpd="sng" w="76200">
            <a:solidFill>
              <a:schemeClr val="dk1"/>
            </a:solidFill>
            <a:prstDash val="solid"/>
            <a:miter lim="800000"/>
            <a:headEnd len="sm" w="sm" type="none"/>
            <a:tailEnd len="med" w="med" type="triangle"/>
          </a:ln>
        </p:spPr>
      </p:cxn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sp>
        <p:nvSpPr>
          <p:cNvPr id="259" name="Google Shape;259;p28"/>
          <p:cNvSpPr txBox="1"/>
          <p:nvPr>
            <p:ph type="title"/>
          </p:nvPr>
        </p:nvSpPr>
        <p:spPr>
          <a:xfrm>
            <a:off x="191800" y="248820"/>
            <a:ext cx="11735100" cy="7062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chemeClr val="dk1"/>
              </a:buClr>
              <a:buSzPts val="2800"/>
              <a:buFont typeface="Calibri"/>
              <a:buNone/>
            </a:pPr>
            <a:r>
              <a:rPr lang="en-GB" sz="3000"/>
              <a:t>Actividad 4: Usar una historia para explicar </a:t>
            </a:r>
            <a:r>
              <a:rPr lang="en-GB" sz="3000"/>
              <a:t>ajustes razonables</a:t>
            </a:r>
            <a:r>
              <a:rPr lang="en-GB" sz="3000"/>
              <a:t>y el diseño de aprendizaje universal</a:t>
            </a:r>
            <a:endParaRPr sz="3000"/>
          </a:p>
        </p:txBody>
      </p:sp>
      <p:sp>
        <p:nvSpPr>
          <p:cNvPr id="260" name="Google Shape;260;p28"/>
          <p:cNvSpPr txBox="1"/>
          <p:nvPr>
            <p:ph idx="1" type="body"/>
          </p:nvPr>
        </p:nvSpPr>
        <p:spPr>
          <a:xfrm>
            <a:off x="191800" y="1051470"/>
            <a:ext cx="11822400" cy="4645200"/>
          </a:xfrm>
          <a:prstGeom prst="rect">
            <a:avLst/>
          </a:prstGeom>
          <a:noFill/>
          <a:ln>
            <a:noFill/>
          </a:ln>
        </p:spPr>
        <p:txBody>
          <a:bodyPr anchorCtr="0" anchor="t" bIns="117825" lIns="117825" spcFirstLastPara="1" rIns="117825" wrap="square" tIns="117825">
            <a:normAutofit/>
          </a:bodyPr>
          <a:lstStyle/>
          <a:p>
            <a:pPr indent="0" lvl="0" marL="0" rtl="0" algn="ctr">
              <a:lnSpc>
                <a:spcPct val="100000"/>
              </a:lnSpc>
              <a:spcBef>
                <a:spcPts val="0"/>
              </a:spcBef>
              <a:spcAft>
                <a:spcPts val="0"/>
              </a:spcAft>
              <a:buSzPts val="2600"/>
              <a:buNone/>
            </a:pPr>
            <a:r>
              <a:t/>
            </a:r>
            <a:endParaRPr/>
          </a:p>
          <a:p>
            <a:pPr indent="0" lvl="0" marL="0" rtl="0" algn="l">
              <a:lnSpc>
                <a:spcPct val="100000"/>
              </a:lnSpc>
              <a:spcBef>
                <a:spcPts val="0"/>
              </a:spcBef>
              <a:spcAft>
                <a:spcPts val="0"/>
              </a:spcAft>
              <a:buSzPts val="2600"/>
              <a:buNone/>
            </a:pPr>
            <a:r>
              <a:t/>
            </a:r>
            <a:endParaRPr/>
          </a:p>
          <a:p>
            <a:pPr indent="0" lvl="0" marL="0" rtl="0" algn="ctr">
              <a:lnSpc>
                <a:spcPct val="100000"/>
              </a:lnSpc>
              <a:spcBef>
                <a:spcPts val="0"/>
              </a:spcBef>
              <a:spcAft>
                <a:spcPts val="0"/>
              </a:spcAft>
              <a:buSzPts val="2600"/>
              <a:buNone/>
            </a:pPr>
            <a:r>
              <a:rPr b="1" lang="en-GB"/>
              <a:t>El primer día de Mina en la nueva escuela ocurrieron dos cosas. </a:t>
            </a:r>
            <a:endParaRPr b="1"/>
          </a:p>
          <a:p>
            <a:pPr indent="0" lvl="0" marL="0" rtl="0" algn="ctr">
              <a:lnSpc>
                <a:spcPct val="100000"/>
              </a:lnSpc>
              <a:spcBef>
                <a:spcPts val="0"/>
              </a:spcBef>
              <a:spcAft>
                <a:spcPts val="0"/>
              </a:spcAft>
              <a:buSzPts val="2600"/>
              <a:buNone/>
            </a:pPr>
            <a:r>
              <a:t/>
            </a:r>
            <a:endParaRPr/>
          </a:p>
          <a:p>
            <a:pPr indent="0" lvl="0" marL="0" rtl="0" algn="ctr">
              <a:lnSpc>
                <a:spcPct val="100000"/>
              </a:lnSpc>
              <a:spcBef>
                <a:spcPts val="0"/>
              </a:spcBef>
              <a:spcAft>
                <a:spcPts val="0"/>
              </a:spcAft>
              <a:buSzPts val="2600"/>
              <a:buNone/>
            </a:pPr>
            <a:r>
              <a:rPr lang="en-GB"/>
              <a:t>¿Cuál de ellos fue un ejemplo de adaptación razonable?</a:t>
            </a:r>
            <a:br>
              <a:rPr lang="en-GB"/>
            </a:br>
            <a:endParaRPr/>
          </a:p>
          <a:p>
            <a:pPr indent="0" lvl="0" marL="0" rtl="0" algn="ctr">
              <a:lnSpc>
                <a:spcPct val="100000"/>
              </a:lnSpc>
              <a:spcBef>
                <a:spcPts val="0"/>
              </a:spcBef>
              <a:spcAft>
                <a:spcPts val="0"/>
              </a:spcAft>
              <a:buSzPts val="2600"/>
              <a:buNone/>
            </a:pPr>
            <a:r>
              <a:rPr lang="en-GB"/>
              <a:t>¿Cuál de ellos fue un ejemplo de diseño de aprendizaje universal (UDL)?</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sp>
        <p:nvSpPr>
          <p:cNvPr id="265" name="Google Shape;265;p29"/>
          <p:cNvSpPr/>
          <p:nvPr/>
        </p:nvSpPr>
        <p:spPr>
          <a:xfrm>
            <a:off x="3510952" y="981124"/>
            <a:ext cx="8554104" cy="5219043"/>
          </a:xfrm>
          <a:prstGeom prst="rect">
            <a:avLst/>
          </a:prstGeom>
          <a:noFill/>
          <a:ln>
            <a:noFill/>
          </a:ln>
        </p:spPr>
        <p:txBody>
          <a:bodyPr anchorCtr="0" anchor="ctr" bIns="45700" lIns="91425" spcFirstLastPara="1" rIns="91425" wrap="square" tIns="45700">
            <a:noAutofit/>
          </a:bodyPr>
          <a:lstStyle/>
          <a:p>
            <a:pPr indent="-200533" lvl="0" marL="342900" marR="0" rtl="0" algn="l">
              <a:lnSpc>
                <a:spcPct val="100000"/>
              </a:lnSpc>
              <a:spcBef>
                <a:spcPts val="0"/>
              </a:spcBef>
              <a:spcAft>
                <a:spcPts val="0"/>
              </a:spcAft>
              <a:buClr>
                <a:schemeClr val="dk1"/>
              </a:buClr>
              <a:buSzPts val="2242"/>
              <a:buFont typeface="Arial"/>
              <a:buNone/>
            </a:pPr>
            <a:r>
              <a:t/>
            </a:r>
            <a:endParaRPr b="0" i="0" sz="2242" u="none" cap="none" strike="noStrike">
              <a:solidFill>
                <a:schemeClr val="dk1"/>
              </a:solidFill>
              <a:latin typeface="Calibri"/>
              <a:ea typeface="Calibri"/>
              <a:cs typeface="Calibri"/>
              <a:sym typeface="Calibri"/>
            </a:endParaRPr>
          </a:p>
        </p:txBody>
      </p:sp>
      <p:sp>
        <p:nvSpPr>
          <p:cNvPr id="266" name="Google Shape;266;p29"/>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0" algn="ctr">
              <a:lnSpc>
                <a:spcPct val="100000"/>
              </a:lnSpc>
              <a:spcBef>
                <a:spcPts val="0"/>
              </a:spcBef>
              <a:spcAft>
                <a:spcPts val="0"/>
              </a:spcAft>
              <a:buSzPct val="111111"/>
              <a:buNone/>
            </a:pPr>
            <a:r>
              <a:rPr lang="en-GB"/>
              <a:t>Sesión 2 - Resumen</a:t>
            </a:r>
            <a:endParaRPr/>
          </a:p>
        </p:txBody>
      </p:sp>
      <p:sp>
        <p:nvSpPr>
          <p:cNvPr id="267" name="Google Shape;267;p29"/>
          <p:cNvSpPr txBox="1"/>
          <p:nvPr>
            <p:ph idx="1" type="body"/>
          </p:nvPr>
        </p:nvSpPr>
        <p:spPr>
          <a:xfrm>
            <a:off x="191800" y="1051470"/>
            <a:ext cx="11822400" cy="4645200"/>
          </a:xfrm>
          <a:prstGeom prst="rect">
            <a:avLst/>
          </a:prstGeom>
          <a:noFill/>
          <a:ln>
            <a:noFill/>
          </a:ln>
        </p:spPr>
        <p:txBody>
          <a:bodyPr anchorCtr="0" anchor="t" bIns="117825" lIns="117825" spcFirstLastPara="1" rIns="117825" wrap="square" tIns="117825">
            <a:normAutofit lnSpcReduction="10000"/>
          </a:bodyPr>
          <a:lstStyle/>
          <a:p>
            <a:pPr indent="-393700" lvl="0" marL="457200" rtl="0" algn="l">
              <a:lnSpc>
                <a:spcPct val="100000"/>
              </a:lnSpc>
              <a:spcBef>
                <a:spcPts val="0"/>
              </a:spcBef>
              <a:spcAft>
                <a:spcPts val="0"/>
              </a:spcAft>
              <a:buSzPts val="2600"/>
              <a:buChar char="●"/>
            </a:pPr>
            <a:r>
              <a:rPr lang="en-GB"/>
              <a:t>Todo sistema educativo tiene barreras que obstaculizan la participación o el éxito de determinados estudiantes.</a:t>
            </a:r>
            <a:r>
              <a:rPr lang="en-GB">
                <a:extLst>
                  <a:ext uri="http://customooxmlschemas.google.com/">
                    <go:slidesCustomData xmlns:go="http://customooxmlschemas.google.com/" textRoundtripDataId="9"/>
                  </a:ext>
                </a:extLst>
              </a:rPr>
              <a:t> </a:t>
            </a:r>
            <a:endParaRPr/>
          </a:p>
          <a:p>
            <a:pPr indent="-393700" lvl="0" marL="457200" rtl="0" algn="l">
              <a:lnSpc>
                <a:spcPct val="100000"/>
              </a:lnSpc>
              <a:spcBef>
                <a:spcPts val="1000"/>
              </a:spcBef>
              <a:spcAft>
                <a:spcPts val="0"/>
              </a:spcAft>
              <a:buSzPts val="2600"/>
              <a:buChar char="●"/>
            </a:pPr>
            <a:r>
              <a:rPr lang="en-GB">
                <a:extLst>
                  <a:ext uri="http://customooxmlschemas.google.com/">
                    <go:slidesCustomData xmlns:go="http://customooxmlschemas.google.com/" textRoundtripDataId="10"/>
                  </a:ext>
                </a:extLst>
              </a:rPr>
              <a:t>En situaciones de emergencia o crisis pueden surgir nuevos obstáculos que no existen en contextos sin crisis.</a:t>
            </a:r>
            <a:endParaRPr/>
          </a:p>
          <a:p>
            <a:pPr indent="-393700" lvl="0" marL="457200" rtl="0" algn="l">
              <a:lnSpc>
                <a:spcPct val="100000"/>
              </a:lnSpc>
              <a:spcBef>
                <a:spcPts val="1000"/>
              </a:spcBef>
              <a:spcAft>
                <a:spcPts val="0"/>
              </a:spcAft>
              <a:buSzPts val="2600"/>
              <a:buChar char="●"/>
            </a:pPr>
            <a:r>
              <a:rPr lang="en-GB"/>
              <a:t>Los obstáculos pueden estar relacionados con el entorno, las actitudes, las políticas, las prácticas, la información y los recursos. </a:t>
            </a:r>
            <a:endParaRPr/>
          </a:p>
          <a:p>
            <a:pPr indent="-393700" lvl="0" marL="457200" rtl="0" algn="l">
              <a:lnSpc>
                <a:spcPct val="100000"/>
              </a:lnSpc>
              <a:spcBef>
                <a:spcPts val="1000"/>
              </a:spcBef>
              <a:spcAft>
                <a:spcPts val="0"/>
              </a:spcAft>
              <a:buSzPts val="2600"/>
              <a:buChar char="●"/>
            </a:pPr>
            <a:r>
              <a:rPr lang="en-GB"/>
              <a:t>Si somos conscientes de los obstáculos y su impacto en diferentes grupos, podemos implementar medidas para abordarlos en diferentes entornos o ambientes.</a:t>
            </a:r>
            <a:endParaRPr/>
          </a:p>
          <a:p>
            <a:pPr indent="-393700" lvl="0" marL="457200" rtl="0" algn="l">
              <a:lnSpc>
                <a:spcPct val="100000"/>
              </a:lnSpc>
              <a:spcBef>
                <a:spcPts val="1000"/>
              </a:spcBef>
              <a:spcAft>
                <a:spcPts val="1000"/>
              </a:spcAft>
              <a:buSzPts val="2600"/>
              <a:buChar char="●"/>
            </a:pPr>
            <a:r>
              <a:rPr lang="en-GB"/>
              <a:t>Debemos adoptar un enfoque de doble vía. Eso significa que respondemos a las necesidades inmediatas de los estudiantes y encontramos formas de cambiar el sistema.</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sp>
        <p:nvSpPr>
          <p:cNvPr id="272" name="Google Shape;272;p30"/>
          <p:cNvSpPr txBox="1"/>
          <p:nvPr/>
        </p:nvSpPr>
        <p:spPr>
          <a:xfrm rot="-5400000">
            <a:off x="-81222" y="3244912"/>
            <a:ext cx="27432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273" name="Google Shape;273;p30"/>
          <p:cNvSpPr txBox="1"/>
          <p:nvPr>
            <p:ph type="title"/>
          </p:nvPr>
        </p:nvSpPr>
        <p:spPr>
          <a:xfrm>
            <a:off x="217875" y="1949300"/>
            <a:ext cx="11735100" cy="1246500"/>
          </a:xfrm>
          <a:prstGeom prst="rect">
            <a:avLst/>
          </a:prstGeom>
          <a:noFill/>
          <a:ln>
            <a:noFill/>
          </a:ln>
        </p:spPr>
        <p:txBody>
          <a:bodyPr anchorCtr="0" anchor="t" bIns="117825" lIns="117825" spcFirstLastPara="1" rIns="117825" wrap="square" tIns="117825">
            <a:normAutofit fontScale="90000"/>
          </a:bodyPr>
          <a:lstStyle/>
          <a:p>
            <a:pPr indent="0" lvl="0" marL="0" rtl="0" algn="ctr">
              <a:lnSpc>
                <a:spcPct val="100000"/>
              </a:lnSpc>
              <a:spcBef>
                <a:spcPts val="0"/>
              </a:spcBef>
              <a:spcAft>
                <a:spcPts val="0"/>
              </a:spcAft>
              <a:buSzPct val="111111"/>
              <a:buNone/>
            </a:pPr>
            <a:r>
              <a:rPr lang="en-GB"/>
              <a:t>Sesión 3 - Conceptos teóricos que nos ayudan a entender la educación inclusiva</a:t>
            </a:r>
            <a:endParaRPr b="0" i="1"/>
          </a:p>
          <a:p>
            <a:pPr indent="0" lvl="0" marL="0" rtl="0" algn="ctr">
              <a:lnSpc>
                <a:spcPct val="100000"/>
              </a:lnSpc>
              <a:spcBef>
                <a:spcPts val="0"/>
              </a:spcBef>
              <a:spcAft>
                <a:spcPts val="0"/>
              </a:spcAft>
              <a:buSzPct val="111111"/>
              <a:buNone/>
            </a:pPr>
            <a:r>
              <a:t/>
            </a:r>
            <a:endParaRPr/>
          </a:p>
          <a:p>
            <a:pPr indent="0" lvl="0" marL="0" rtl="0" algn="ctr">
              <a:lnSpc>
                <a:spcPct val="100000"/>
              </a:lnSpc>
              <a:spcBef>
                <a:spcPts val="0"/>
              </a:spcBef>
              <a:spcAft>
                <a:spcPts val="0"/>
              </a:spcAft>
              <a:buSzPct val="111111"/>
              <a:buNone/>
            </a:pPr>
            <a:r>
              <a:t/>
            </a:r>
            <a:endParaRPr/>
          </a:p>
          <a:p>
            <a:pPr indent="0" lvl="0" marL="0" rtl="0" algn="ctr">
              <a:lnSpc>
                <a:spcPct val="100000"/>
              </a:lnSpc>
              <a:spcBef>
                <a:spcPts val="0"/>
              </a:spcBef>
              <a:spcAft>
                <a:spcPts val="0"/>
              </a:spcAft>
              <a:buClr>
                <a:schemeClr val="dk1"/>
              </a:buClr>
              <a:buSzPct val="28205"/>
              <a:buFont typeface="Arial"/>
              <a:buNone/>
            </a:pPr>
            <a:r>
              <a:t/>
            </a:r>
            <a:endParaRPr b="0"/>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 name="Shape 277"/>
        <p:cNvGrpSpPr/>
        <p:nvPr/>
      </p:nvGrpSpPr>
      <p:grpSpPr>
        <a:xfrm>
          <a:off x="0" y="0"/>
          <a:ext cx="0" cy="0"/>
          <a:chOff x="0" y="0"/>
          <a:chExt cx="0" cy="0"/>
        </a:xfrm>
      </p:grpSpPr>
      <p:sp>
        <p:nvSpPr>
          <p:cNvPr id="278" name="Google Shape;278;p31"/>
          <p:cNvSpPr txBox="1"/>
          <p:nvPr/>
        </p:nvSpPr>
        <p:spPr>
          <a:xfrm rot="-5400000">
            <a:off x="-81206" y="3244896"/>
            <a:ext cx="2743200"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279" name="Google Shape;279;p31"/>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0" algn="ctr">
              <a:lnSpc>
                <a:spcPct val="100000"/>
              </a:lnSpc>
              <a:spcBef>
                <a:spcPts val="0"/>
              </a:spcBef>
              <a:spcAft>
                <a:spcPts val="0"/>
              </a:spcAft>
              <a:buSzPct val="112820"/>
              <a:buNone/>
            </a:pPr>
            <a:r>
              <a:rPr lang="en-GB"/>
              <a:t>Objetivos</a:t>
            </a:r>
            <a:r>
              <a:rPr lang="en-GB">
                <a:extLst>
                  <a:ext uri="http://customooxmlschemas.google.com/">
                    <go:slidesCustomData xmlns:go="http://customooxmlschemas.google.com/" textRoundtripDataId="11"/>
                  </a:ext>
                </a:extLst>
              </a:rPr>
              <a:t> de aprendizaje</a:t>
            </a:r>
            <a:endParaRPr/>
          </a:p>
        </p:txBody>
      </p:sp>
      <p:sp>
        <p:nvSpPr>
          <p:cNvPr id="280" name="Google Shape;280;p31"/>
          <p:cNvSpPr txBox="1"/>
          <p:nvPr>
            <p:ph idx="1" type="body"/>
          </p:nvPr>
        </p:nvSpPr>
        <p:spPr>
          <a:xfrm>
            <a:off x="191800" y="1051470"/>
            <a:ext cx="11822400" cy="4645200"/>
          </a:xfrm>
          <a:prstGeom prst="rect">
            <a:avLst/>
          </a:prstGeom>
          <a:noFill/>
          <a:ln>
            <a:noFill/>
          </a:ln>
        </p:spPr>
        <p:txBody>
          <a:bodyPr anchorCtr="0" anchor="t" bIns="117825" lIns="117825" spcFirstLastPara="1" rIns="117825" wrap="square" tIns="117825">
            <a:normAutofit/>
          </a:bodyPr>
          <a:lstStyle/>
          <a:p>
            <a:pPr indent="0" lvl="0" marL="0" rtl="0" algn="l">
              <a:lnSpc>
                <a:spcPct val="100000"/>
              </a:lnSpc>
              <a:spcBef>
                <a:spcPts val="0"/>
              </a:spcBef>
              <a:spcAft>
                <a:spcPts val="0"/>
              </a:spcAft>
              <a:buClr>
                <a:schemeClr val="dk1"/>
              </a:buClr>
              <a:buSzPts val="1100"/>
              <a:buFont typeface="Arial"/>
              <a:buNone/>
            </a:pPr>
            <a:r>
              <a:rPr lang="en-GB"/>
              <a:t>Al final de esta sesión los participantes serán capaces de conocer:</a:t>
            </a:r>
            <a:endParaRPr/>
          </a:p>
          <a:p>
            <a:pPr indent="0" lvl="0" marL="0" rtl="0" algn="l">
              <a:lnSpc>
                <a:spcPct val="100000"/>
              </a:lnSpc>
              <a:spcBef>
                <a:spcPts val="0"/>
              </a:spcBef>
              <a:spcAft>
                <a:spcPts val="0"/>
              </a:spcAft>
              <a:buClr>
                <a:schemeClr val="dk1"/>
              </a:buClr>
              <a:buSzPts val="1100"/>
              <a:buFont typeface="Arial"/>
              <a:buNone/>
            </a:pPr>
            <a:r>
              <a:t/>
            </a:r>
            <a:endParaRPr/>
          </a:p>
          <a:p>
            <a:pPr indent="-393700" lvl="0" marL="457200" rtl="0" algn="l">
              <a:lnSpc>
                <a:spcPct val="100000"/>
              </a:lnSpc>
              <a:spcBef>
                <a:spcPts val="1000"/>
              </a:spcBef>
              <a:spcAft>
                <a:spcPts val="0"/>
              </a:spcAft>
              <a:buSzPts val="2600"/>
              <a:buChar char="●"/>
            </a:pPr>
            <a:r>
              <a:rPr lang="en-GB"/>
              <a:t>La diferencia entre presencia, participación y logros en la educación</a:t>
            </a:r>
            <a:endParaRPr/>
          </a:p>
          <a:p>
            <a:pPr indent="-393700" lvl="0" marL="457200" rtl="0" algn="l">
              <a:lnSpc>
                <a:spcPct val="100000"/>
              </a:lnSpc>
              <a:spcBef>
                <a:spcPts val="1000"/>
              </a:spcBef>
              <a:spcAft>
                <a:spcPts val="1000"/>
              </a:spcAft>
              <a:buSzPts val="2600"/>
              <a:buChar char="●"/>
            </a:pPr>
            <a:r>
              <a:rPr lang="en-GB"/>
              <a:t>Los conceptos clave que dan un marco para entender la educación inclusiva.</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sp>
        <p:nvSpPr>
          <p:cNvPr id="285" name="Google Shape;285;p32"/>
          <p:cNvSpPr txBox="1"/>
          <p:nvPr>
            <p:ph type="title"/>
          </p:nvPr>
        </p:nvSpPr>
        <p:spPr>
          <a:xfrm>
            <a:off x="191800" y="172620"/>
            <a:ext cx="11735100" cy="706200"/>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100000"/>
              </a:lnSpc>
              <a:spcBef>
                <a:spcPts val="0"/>
              </a:spcBef>
              <a:spcAft>
                <a:spcPts val="0"/>
              </a:spcAft>
              <a:buClr>
                <a:schemeClr val="dk1"/>
              </a:buClr>
              <a:buSzPct val="112820"/>
              <a:buFont typeface="Calibri"/>
              <a:buNone/>
            </a:pPr>
            <a:r>
              <a:rPr lang="en-GB"/>
              <a:t>La historia de Mina </a:t>
            </a:r>
            <a:endParaRPr/>
          </a:p>
          <a:p>
            <a:pPr indent="0" lvl="0" marL="0" rtl="0" algn="ctr">
              <a:lnSpc>
                <a:spcPct val="100000"/>
              </a:lnSpc>
              <a:spcBef>
                <a:spcPts val="0"/>
              </a:spcBef>
              <a:spcAft>
                <a:spcPts val="0"/>
              </a:spcAft>
              <a:buClr>
                <a:schemeClr val="dk1"/>
              </a:buClr>
              <a:buSzPct val="151724"/>
              <a:buFont typeface="Calibri"/>
              <a:buNone/>
            </a:pPr>
            <a:r>
              <a:rPr b="0" i="1" lang="en-GB" sz="2900"/>
              <a:t>Capítulo 3: Mis primeras semanas</a:t>
            </a:r>
            <a:endParaRPr b="0" i="1" sz="2900"/>
          </a:p>
        </p:txBody>
      </p:sp>
      <p:sp>
        <p:nvSpPr>
          <p:cNvPr id="286" name="Google Shape;286;p32"/>
          <p:cNvSpPr txBox="1"/>
          <p:nvPr/>
        </p:nvSpPr>
        <p:spPr>
          <a:xfrm rot="-5400000">
            <a:off x="-81222" y="3244912"/>
            <a:ext cx="27432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287" name="Google Shape;287;p32"/>
          <p:cNvSpPr txBox="1"/>
          <p:nvPr>
            <p:ph idx="1" type="body"/>
          </p:nvPr>
        </p:nvSpPr>
        <p:spPr>
          <a:xfrm>
            <a:off x="191800" y="1222750"/>
            <a:ext cx="11822400" cy="4713600"/>
          </a:xfrm>
          <a:prstGeom prst="rect">
            <a:avLst/>
          </a:prstGeom>
          <a:noFill/>
          <a:ln>
            <a:noFill/>
          </a:ln>
        </p:spPr>
        <p:txBody>
          <a:bodyPr anchorCtr="0" anchor="t" bIns="117825" lIns="117825" spcFirstLastPara="1" rIns="117825" wrap="square" tIns="117825">
            <a:normAutofit fontScale="92500" lnSpcReduction="20000"/>
          </a:bodyPr>
          <a:lstStyle/>
          <a:p>
            <a:pPr indent="0" lvl="0" marL="0" rtl="0" algn="l">
              <a:lnSpc>
                <a:spcPct val="100000"/>
              </a:lnSpc>
              <a:spcBef>
                <a:spcPts val="0"/>
              </a:spcBef>
              <a:spcAft>
                <a:spcPts val="0"/>
              </a:spcAft>
              <a:buSzPct val="108115"/>
              <a:buNone/>
            </a:pPr>
            <a:r>
              <a:rPr lang="en-GB"/>
              <a:t>Algunos días eran mejores que otros en mi nueva escuela. Los viernes teníamos un profesor diferente para matemáticas porque nuestra profesora habitual hacía un curso por unas horas. Él nos hacía sentar en filas y ponía a todas las niñas atrás y a los niños adelante. ¡No podía escuchar lo que decía en sus clases y me ignoraba! Excepto una vez, cuando me hizo una pregunta. No escuché y no pude responder, así que gritó y me dijo que me esforzara más o saldría de su clase. Me molestó mucho. </a:t>
            </a:r>
            <a:endParaRPr/>
          </a:p>
          <a:p>
            <a:pPr indent="0" lvl="0" marL="0" rtl="0" algn="l">
              <a:lnSpc>
                <a:spcPct val="100000"/>
              </a:lnSpc>
              <a:spcBef>
                <a:spcPts val="0"/>
              </a:spcBef>
              <a:spcAft>
                <a:spcPts val="0"/>
              </a:spcAft>
              <a:buSzPct val="108115"/>
              <a:buNone/>
            </a:pPr>
            <a:r>
              <a:t/>
            </a:r>
            <a:endParaRPr/>
          </a:p>
          <a:p>
            <a:pPr indent="0" lvl="0" marL="0" rtl="0" algn="l">
              <a:lnSpc>
                <a:spcPct val="100000"/>
              </a:lnSpc>
              <a:spcBef>
                <a:spcPts val="0"/>
              </a:spcBef>
              <a:spcAft>
                <a:spcPts val="0"/>
              </a:spcAft>
              <a:buSzPct val="108115"/>
              <a:buNone/>
            </a:pPr>
            <a:r>
              <a:rPr lang="en-GB"/>
              <a:t>Luego me di cuenta de que había bastantes niños que nunca hacían nada durante sus clases, pero respondían preguntas en las otras clases. Se lo dije a mi papá. Unas semanas más tarde, papá se topó con el profesor en el mercado. Papá le preguntó al profesor por qué no me brindaba ayuda adicional, como hacía mi profesora habitual. El profesor de matemáticas le dijo que enseñaba a todos los niños y niñas de la misma manera porque era más fácil y justo.</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 name="Shape 291"/>
        <p:cNvGrpSpPr/>
        <p:nvPr/>
      </p:nvGrpSpPr>
      <p:grpSpPr>
        <a:xfrm>
          <a:off x="0" y="0"/>
          <a:ext cx="0" cy="0"/>
          <a:chOff x="0" y="0"/>
          <a:chExt cx="0" cy="0"/>
        </a:xfrm>
      </p:grpSpPr>
      <p:sp>
        <p:nvSpPr>
          <p:cNvPr id="292" name="Google Shape;292;p33"/>
          <p:cNvSpPr txBox="1"/>
          <p:nvPr>
            <p:ph type="title"/>
          </p:nvPr>
        </p:nvSpPr>
        <p:spPr>
          <a:xfrm>
            <a:off x="191800" y="248820"/>
            <a:ext cx="11735100" cy="7062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chemeClr val="dk1"/>
              </a:buClr>
              <a:buSzPts val="2800"/>
              <a:buFont typeface="Calibri"/>
              <a:buNone/>
            </a:pPr>
            <a:r>
              <a:rPr lang="en-GB" sz="3000"/>
              <a:t>Actividad 5: Aprendizaje entre pares en grupo sobre conceptos de educación inclusiva</a:t>
            </a:r>
            <a:endParaRPr sz="3000"/>
          </a:p>
        </p:txBody>
      </p:sp>
      <p:sp>
        <p:nvSpPr>
          <p:cNvPr id="293" name="Google Shape;293;p33"/>
          <p:cNvSpPr txBox="1"/>
          <p:nvPr>
            <p:ph idx="1" type="body"/>
          </p:nvPr>
        </p:nvSpPr>
        <p:spPr>
          <a:xfrm>
            <a:off x="191800" y="1240475"/>
            <a:ext cx="11822400" cy="4456200"/>
          </a:xfrm>
          <a:prstGeom prst="rect">
            <a:avLst/>
          </a:prstGeom>
          <a:noFill/>
          <a:ln>
            <a:noFill/>
          </a:ln>
        </p:spPr>
        <p:txBody>
          <a:bodyPr anchorCtr="0" anchor="t" bIns="117825" lIns="117825" spcFirstLastPara="1" rIns="117825" wrap="square" tIns="117825">
            <a:normAutofit/>
          </a:bodyPr>
          <a:lstStyle/>
          <a:p>
            <a:pPr indent="0" lvl="0" marL="0" rtl="0" algn="l">
              <a:lnSpc>
                <a:spcPct val="100000"/>
              </a:lnSpc>
              <a:spcBef>
                <a:spcPts val="0"/>
              </a:spcBef>
              <a:spcAft>
                <a:spcPts val="0"/>
              </a:spcAft>
              <a:buClr>
                <a:schemeClr val="dk1"/>
              </a:buClr>
              <a:buSzPts val="2800"/>
              <a:buFont typeface="Calibri"/>
              <a:buNone/>
            </a:pPr>
            <a:r>
              <a:rPr lang="en-GB"/>
              <a:t>Hay muchos conceptos clave en los que debemos pensar cuando aprendemos y comenzamos a practicar la educación inclusiva. En la última sesión aprendimos sobre el UDL, las adaptaciones razonables, el enfoque de doble vía y las barreras a la inclusión en la educación. </a:t>
            </a:r>
            <a:endParaRPr/>
          </a:p>
          <a:p>
            <a:pPr indent="0" lvl="0" marL="0" rtl="0" algn="l">
              <a:lnSpc>
                <a:spcPct val="100000"/>
              </a:lnSpc>
              <a:spcBef>
                <a:spcPts val="0"/>
              </a:spcBef>
              <a:spcAft>
                <a:spcPts val="0"/>
              </a:spcAft>
              <a:buClr>
                <a:schemeClr val="dk1"/>
              </a:buClr>
              <a:buSzPts val="2800"/>
              <a:buFont typeface="Calibri"/>
              <a:buNone/>
            </a:pPr>
            <a:r>
              <a:t/>
            </a:r>
            <a:endParaRPr/>
          </a:p>
          <a:p>
            <a:pPr indent="0" lvl="0" marL="0" rtl="0" algn="l">
              <a:lnSpc>
                <a:spcPct val="100000"/>
              </a:lnSpc>
              <a:spcBef>
                <a:spcPts val="0"/>
              </a:spcBef>
              <a:spcAft>
                <a:spcPts val="0"/>
              </a:spcAft>
              <a:buClr>
                <a:schemeClr val="dk1"/>
              </a:buClr>
              <a:buSzPts val="2800"/>
              <a:buFont typeface="Calibri"/>
              <a:buNone/>
            </a:pPr>
            <a:r>
              <a:t/>
            </a:r>
            <a:endParaRPr/>
          </a:p>
          <a:p>
            <a:pPr indent="0" lvl="0" marL="0" rtl="0" algn="ctr">
              <a:lnSpc>
                <a:spcPct val="100000"/>
              </a:lnSpc>
              <a:spcBef>
                <a:spcPts val="0"/>
              </a:spcBef>
              <a:spcAft>
                <a:spcPts val="0"/>
              </a:spcAft>
              <a:buClr>
                <a:schemeClr val="dk1"/>
              </a:buClr>
              <a:buSzPts val="2800"/>
              <a:buFont typeface="Calibri"/>
              <a:buNone/>
            </a:pPr>
            <a:r>
              <a:rPr lang="en-GB"/>
              <a:t>En esta sesión veremos 4 conceptos más.</a:t>
            </a:r>
            <a:br>
              <a:rPr lang="en-GB"/>
            </a:br>
            <a:br>
              <a:rPr lang="en-GB"/>
            </a:br>
            <a:br>
              <a:rPr lang="en-GB"/>
            </a:br>
            <a:r>
              <a:rPr lang="en-GB"/>
              <a:t>Trabajo en grupos. Cada grupo recibirá una hoja de información para leer y discutir.</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sp>
        <p:nvSpPr>
          <p:cNvPr id="298" name="Google Shape;298;p34"/>
          <p:cNvSpPr txBox="1"/>
          <p:nvPr>
            <p:ph type="title"/>
          </p:nvPr>
        </p:nvSpPr>
        <p:spPr>
          <a:xfrm>
            <a:off x="191800" y="172620"/>
            <a:ext cx="11735100" cy="7062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chemeClr val="dk1"/>
              </a:buClr>
              <a:buSzPts val="2800"/>
              <a:buFont typeface="Calibri"/>
              <a:buNone/>
            </a:pPr>
            <a:r>
              <a:rPr lang="en-GB" sz="3000"/>
              <a:t>Actividad 5: Aprendizaje entre pares en grupo sobre conceptos de educación inclusiva</a:t>
            </a:r>
            <a:endParaRPr sz="3000"/>
          </a:p>
        </p:txBody>
      </p:sp>
      <p:sp>
        <p:nvSpPr>
          <p:cNvPr id="299" name="Google Shape;299;p34"/>
          <p:cNvSpPr txBox="1"/>
          <p:nvPr>
            <p:ph idx="1" type="body"/>
          </p:nvPr>
        </p:nvSpPr>
        <p:spPr>
          <a:xfrm>
            <a:off x="191800" y="1240475"/>
            <a:ext cx="11822400" cy="4456200"/>
          </a:xfrm>
          <a:prstGeom prst="rect">
            <a:avLst/>
          </a:prstGeom>
          <a:noFill/>
          <a:ln>
            <a:noFill/>
          </a:ln>
        </p:spPr>
        <p:txBody>
          <a:bodyPr anchorCtr="0" anchor="t" bIns="117825" lIns="117825" spcFirstLastPara="1" rIns="117825" wrap="square" tIns="117825">
            <a:normAutofit lnSpcReduction="10000"/>
          </a:bodyPr>
          <a:lstStyle/>
          <a:p>
            <a:pPr indent="0" lvl="0" marL="0" rtl="0" algn="l">
              <a:lnSpc>
                <a:spcPct val="100000"/>
              </a:lnSpc>
              <a:spcBef>
                <a:spcPts val="0"/>
              </a:spcBef>
              <a:spcAft>
                <a:spcPts val="0"/>
              </a:spcAft>
              <a:buClr>
                <a:schemeClr val="dk1"/>
              </a:buClr>
              <a:buSzPts val="2811"/>
              <a:buFont typeface="Arial"/>
              <a:buNone/>
            </a:pPr>
            <a:r>
              <a:rPr b="1" lang="en-GB"/>
              <a:t>Grupo A: </a:t>
            </a:r>
            <a:r>
              <a:rPr lang="en-GB"/>
              <a:t>educación especial, integrada e inclusiva</a:t>
            </a:r>
            <a:endParaRPr/>
          </a:p>
          <a:p>
            <a:pPr indent="0" lvl="0" marL="0" rtl="0" algn="l">
              <a:lnSpc>
                <a:spcPct val="100000"/>
              </a:lnSpc>
              <a:spcBef>
                <a:spcPts val="1000"/>
              </a:spcBef>
              <a:spcAft>
                <a:spcPts val="0"/>
              </a:spcAft>
              <a:buClr>
                <a:schemeClr val="dk1"/>
              </a:buClr>
              <a:buSzPts val="2811"/>
              <a:buFont typeface="Arial"/>
              <a:buNone/>
            </a:pPr>
            <a:r>
              <a:rPr b="1" lang="en-GB"/>
              <a:t>Grupo B: </a:t>
            </a:r>
            <a:r>
              <a:rPr lang="en-GB"/>
              <a:t>presencia, participación y logros</a:t>
            </a:r>
            <a:endParaRPr/>
          </a:p>
          <a:p>
            <a:pPr indent="0" lvl="0" marL="0" rtl="0" algn="l">
              <a:lnSpc>
                <a:spcPct val="100000"/>
              </a:lnSpc>
              <a:spcBef>
                <a:spcPts val="1000"/>
              </a:spcBef>
              <a:spcAft>
                <a:spcPts val="0"/>
              </a:spcAft>
              <a:buClr>
                <a:schemeClr val="dk1"/>
              </a:buClr>
              <a:buSzPts val="2811"/>
              <a:buFont typeface="Arial"/>
              <a:buNone/>
            </a:pPr>
            <a:r>
              <a:rPr b="1" lang="en-GB"/>
              <a:t>Grupo C: </a:t>
            </a:r>
            <a:r>
              <a:rPr lang="en-GB"/>
              <a:t>educación inclusiva y educación inclusiva para las personas con discapacidad </a:t>
            </a:r>
            <a:endParaRPr/>
          </a:p>
          <a:p>
            <a:pPr indent="0" lvl="0" marL="0" rtl="0" algn="l">
              <a:lnSpc>
                <a:spcPct val="100000"/>
              </a:lnSpc>
              <a:spcBef>
                <a:spcPts val="1000"/>
              </a:spcBef>
              <a:spcAft>
                <a:spcPts val="0"/>
              </a:spcAft>
              <a:buClr>
                <a:schemeClr val="dk1"/>
              </a:buClr>
              <a:buSzPts val="2811"/>
              <a:buFont typeface="Arial"/>
              <a:buNone/>
            </a:pPr>
            <a:r>
              <a:rPr b="1" lang="en-GB"/>
              <a:t>Grupo D: </a:t>
            </a:r>
            <a:r>
              <a:rPr lang="en-GB"/>
              <a:t>igualdad y equidad</a:t>
            </a:r>
            <a:endParaRPr/>
          </a:p>
          <a:p>
            <a:pPr indent="0" lvl="0" marL="0" rtl="0" algn="l">
              <a:lnSpc>
                <a:spcPct val="100000"/>
              </a:lnSpc>
              <a:spcBef>
                <a:spcPts val="1000"/>
              </a:spcBef>
              <a:spcAft>
                <a:spcPts val="0"/>
              </a:spcAft>
              <a:buClr>
                <a:schemeClr val="dk1"/>
              </a:buClr>
              <a:buSzPts val="2811"/>
              <a:buFont typeface="Arial"/>
              <a:buNone/>
            </a:pPr>
            <a:r>
              <a:rPr lang="en-GB"/>
              <a:t> </a:t>
            </a:r>
            <a:endParaRPr/>
          </a:p>
          <a:p>
            <a:pPr indent="-407086" lvl="0" marL="457200" rtl="0" algn="l">
              <a:lnSpc>
                <a:spcPct val="100000"/>
              </a:lnSpc>
              <a:spcBef>
                <a:spcPts val="1000"/>
              </a:spcBef>
              <a:spcAft>
                <a:spcPts val="0"/>
              </a:spcAft>
              <a:buSzPts val="2811"/>
              <a:buChar char="●"/>
            </a:pPr>
            <a:r>
              <a:rPr lang="en-GB"/>
              <a:t>Debata sobre su concepto.</a:t>
            </a:r>
            <a:endParaRPr/>
          </a:p>
          <a:p>
            <a:pPr indent="-407086" lvl="0" marL="457200" rtl="0" algn="l">
              <a:lnSpc>
                <a:spcPct val="100000"/>
              </a:lnSpc>
              <a:spcBef>
                <a:spcPts val="1000"/>
              </a:spcBef>
              <a:spcAft>
                <a:spcPts val="0"/>
              </a:spcAft>
              <a:buSzPts val="2811"/>
              <a:buChar char="●"/>
            </a:pPr>
            <a:r>
              <a:rPr lang="en-GB"/>
              <a:t>Piense en cómo explicárselo a los demás grupos, con sus propias palabras.</a:t>
            </a:r>
            <a:endParaRPr/>
          </a:p>
          <a:p>
            <a:pPr indent="-407086" lvl="0" marL="457200" rtl="0" algn="l">
              <a:lnSpc>
                <a:spcPct val="100000"/>
              </a:lnSpc>
              <a:spcBef>
                <a:spcPts val="1000"/>
              </a:spcBef>
              <a:spcAft>
                <a:spcPts val="1000"/>
              </a:spcAft>
              <a:buSzPts val="2811"/>
              <a:buChar char="●"/>
            </a:pPr>
            <a:r>
              <a:rPr lang="en-GB"/>
              <a:t>Intente pensar en sus propios ejemplos para explicar el concepto.</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35"/>
          <p:cNvSpPr txBox="1"/>
          <p:nvPr/>
        </p:nvSpPr>
        <p:spPr>
          <a:xfrm rot="-5400000">
            <a:off x="-81206" y="3244896"/>
            <a:ext cx="2743200"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305" name="Google Shape;305;p35"/>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0" algn="ctr">
              <a:lnSpc>
                <a:spcPct val="100000"/>
              </a:lnSpc>
              <a:spcBef>
                <a:spcPts val="0"/>
              </a:spcBef>
              <a:spcAft>
                <a:spcPts val="0"/>
              </a:spcAft>
              <a:buSzPct val="111111"/>
              <a:buNone/>
            </a:pPr>
            <a:r>
              <a:rPr lang="en-GB"/>
              <a:t>Sesión 3 - Resumen</a:t>
            </a:r>
            <a:endParaRPr/>
          </a:p>
        </p:txBody>
      </p:sp>
      <p:sp>
        <p:nvSpPr>
          <p:cNvPr id="306" name="Google Shape;306;p35"/>
          <p:cNvSpPr txBox="1"/>
          <p:nvPr>
            <p:ph idx="1" type="body"/>
          </p:nvPr>
        </p:nvSpPr>
        <p:spPr>
          <a:xfrm>
            <a:off x="191800" y="1203870"/>
            <a:ext cx="11822400" cy="4645200"/>
          </a:xfrm>
          <a:prstGeom prst="rect">
            <a:avLst/>
          </a:prstGeom>
          <a:noFill/>
          <a:ln>
            <a:noFill/>
          </a:ln>
        </p:spPr>
        <p:txBody>
          <a:bodyPr anchorCtr="0" anchor="t" bIns="117825" lIns="117825" spcFirstLastPara="1" rIns="117825" wrap="square" tIns="117825">
            <a:normAutofit/>
          </a:bodyPr>
          <a:lstStyle/>
          <a:p>
            <a:pPr indent="-393700" lvl="0" marL="457200" rtl="0" algn="l">
              <a:lnSpc>
                <a:spcPct val="100000"/>
              </a:lnSpc>
              <a:spcBef>
                <a:spcPts val="0"/>
              </a:spcBef>
              <a:spcAft>
                <a:spcPts val="0"/>
              </a:spcAft>
              <a:buSzPts val="2600"/>
              <a:buChar char="●"/>
            </a:pPr>
            <a:r>
              <a:rPr lang="en-GB"/>
              <a:t>Necesitamos pensar en varios conceptos cuando aprendemos sobre educación inclusiva: </a:t>
            </a:r>
            <a:endParaRPr/>
          </a:p>
          <a:p>
            <a:pPr indent="0" lvl="0" marL="457200" rtl="0" algn="l">
              <a:lnSpc>
                <a:spcPct val="100000"/>
              </a:lnSpc>
              <a:spcBef>
                <a:spcPts val="0"/>
              </a:spcBef>
              <a:spcAft>
                <a:spcPts val="0"/>
              </a:spcAft>
              <a:buSzPts val="2600"/>
              <a:buNone/>
            </a:pPr>
            <a:r>
              <a:t/>
            </a:r>
            <a:endParaRPr/>
          </a:p>
          <a:p>
            <a:pPr indent="-393700" lvl="1" marL="914400" rtl="0" algn="l">
              <a:lnSpc>
                <a:spcPct val="100000"/>
              </a:lnSpc>
              <a:spcBef>
                <a:spcPts val="1000"/>
              </a:spcBef>
              <a:spcAft>
                <a:spcPts val="0"/>
              </a:spcAft>
              <a:buSzPts val="2600"/>
              <a:buChar char="○"/>
            </a:pPr>
            <a:r>
              <a:rPr lang="en-GB" sz="2600"/>
              <a:t>P</a:t>
            </a:r>
            <a:r>
              <a:rPr lang="en-GB" sz="2600"/>
              <a:t>or qué la educación inclusiva es diferente de la educación integrada o de la educación especial</a:t>
            </a:r>
            <a:endParaRPr sz="2600"/>
          </a:p>
          <a:p>
            <a:pPr indent="-393700" lvl="1" marL="914400" rtl="0" algn="l">
              <a:lnSpc>
                <a:spcPct val="100000"/>
              </a:lnSpc>
              <a:spcBef>
                <a:spcPts val="1000"/>
              </a:spcBef>
              <a:spcAft>
                <a:spcPts val="0"/>
              </a:spcAft>
              <a:buSzPts val="2600"/>
              <a:buChar char="○"/>
            </a:pPr>
            <a:r>
              <a:rPr lang="en-GB" sz="2600"/>
              <a:t>Por qué debemos centrarnos en la presencia, la participación y el logro</a:t>
            </a:r>
            <a:endParaRPr sz="2600"/>
          </a:p>
          <a:p>
            <a:pPr indent="-393700" lvl="1" marL="914400" rtl="0" algn="l">
              <a:lnSpc>
                <a:spcPct val="100000"/>
              </a:lnSpc>
              <a:spcBef>
                <a:spcPts val="1000"/>
              </a:spcBef>
              <a:spcAft>
                <a:spcPts val="0"/>
              </a:spcAft>
              <a:buSzPts val="2600"/>
              <a:buChar char="○"/>
            </a:pPr>
            <a:r>
              <a:rPr lang="en-GB" sz="2600"/>
              <a:t>Las diferencias y similitudes entre la educación inclusiva y la educación inclusiva para las personas con discapacidad</a:t>
            </a:r>
            <a:endParaRPr sz="2600"/>
          </a:p>
          <a:p>
            <a:pPr indent="-393700" lvl="1" marL="914400" rtl="0" algn="l">
              <a:lnSpc>
                <a:spcPct val="100000"/>
              </a:lnSpc>
              <a:spcBef>
                <a:spcPts val="1000"/>
              </a:spcBef>
              <a:spcAft>
                <a:spcPts val="1000"/>
              </a:spcAft>
              <a:buSzPts val="2600"/>
              <a:buChar char="○"/>
            </a:pPr>
            <a:r>
              <a:rPr lang="en-GB" sz="2600"/>
              <a:t>Las diferencias entre igualdad y equidad</a:t>
            </a:r>
            <a:endParaRPr sz="2600"/>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sp>
        <p:nvSpPr>
          <p:cNvPr id="311" name="Google Shape;311;p36"/>
          <p:cNvSpPr txBox="1"/>
          <p:nvPr/>
        </p:nvSpPr>
        <p:spPr>
          <a:xfrm rot="-5400000">
            <a:off x="-81222" y="3244912"/>
            <a:ext cx="27432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312" name="Google Shape;312;p36"/>
          <p:cNvSpPr txBox="1"/>
          <p:nvPr>
            <p:ph type="title"/>
          </p:nvPr>
        </p:nvSpPr>
        <p:spPr>
          <a:xfrm>
            <a:off x="217875" y="1949300"/>
            <a:ext cx="11735100" cy="1246500"/>
          </a:xfrm>
          <a:prstGeom prst="rect">
            <a:avLst/>
          </a:prstGeom>
          <a:noFill/>
          <a:ln>
            <a:noFill/>
          </a:ln>
        </p:spPr>
        <p:txBody>
          <a:bodyPr anchorCtr="0" anchor="t" bIns="117825" lIns="117825" spcFirstLastPara="1" rIns="117825" wrap="square" tIns="117825">
            <a:normAutofit fontScale="90000"/>
          </a:bodyPr>
          <a:lstStyle/>
          <a:p>
            <a:pPr indent="0" lvl="0" marL="0" rtl="0" algn="ctr">
              <a:lnSpc>
                <a:spcPct val="100000"/>
              </a:lnSpc>
              <a:spcBef>
                <a:spcPts val="0"/>
              </a:spcBef>
              <a:spcAft>
                <a:spcPts val="0"/>
              </a:spcAft>
              <a:buSzPct val="111111"/>
              <a:buNone/>
            </a:pPr>
            <a:r>
              <a:rPr lang="en-GB"/>
              <a:t>Sesión 4 - La importancia de la colaboración al diseñar e impartir educación inclusiva</a:t>
            </a:r>
            <a:endParaRPr/>
          </a:p>
          <a:p>
            <a:pPr indent="0" lvl="0" marL="0" rtl="0" algn="ctr">
              <a:lnSpc>
                <a:spcPct val="100000"/>
              </a:lnSpc>
              <a:spcBef>
                <a:spcPts val="0"/>
              </a:spcBef>
              <a:spcAft>
                <a:spcPts val="0"/>
              </a:spcAft>
              <a:buSzPct val="111111"/>
              <a:buNone/>
            </a:pPr>
            <a:r>
              <a:t/>
            </a:r>
            <a:endParaRPr/>
          </a:p>
          <a:p>
            <a:pPr indent="0" lvl="0" marL="0" rtl="0" algn="ctr">
              <a:lnSpc>
                <a:spcPct val="100000"/>
              </a:lnSpc>
              <a:spcBef>
                <a:spcPts val="0"/>
              </a:spcBef>
              <a:spcAft>
                <a:spcPts val="0"/>
              </a:spcAft>
              <a:buSzPct val="111111"/>
              <a:buNone/>
            </a:pPr>
            <a:r>
              <a:t/>
            </a:r>
            <a:endParaRPr b="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g2c633ba7570_0_32"/>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0" algn="ctr">
              <a:lnSpc>
                <a:spcPct val="100000"/>
              </a:lnSpc>
              <a:spcBef>
                <a:spcPts val="0"/>
              </a:spcBef>
              <a:spcAft>
                <a:spcPts val="0"/>
              </a:spcAft>
              <a:buSzPct val="111111"/>
              <a:buNone/>
            </a:pPr>
            <a:r>
              <a:rPr lang="en-GB"/>
              <a:t>Introducción a la EeE</a:t>
            </a:r>
            <a:endParaRPr/>
          </a:p>
        </p:txBody>
      </p:sp>
      <p:sp>
        <p:nvSpPr>
          <p:cNvPr id="64" name="Google Shape;64;g2c633ba7570_0_32"/>
          <p:cNvSpPr txBox="1"/>
          <p:nvPr>
            <p:ph idx="1" type="body"/>
          </p:nvPr>
        </p:nvSpPr>
        <p:spPr>
          <a:xfrm>
            <a:off x="184800" y="933600"/>
            <a:ext cx="11822400" cy="4990800"/>
          </a:xfrm>
          <a:prstGeom prst="rect">
            <a:avLst/>
          </a:prstGeom>
          <a:noFill/>
          <a:ln>
            <a:noFill/>
          </a:ln>
        </p:spPr>
        <p:txBody>
          <a:bodyPr anchorCtr="0" anchor="t" bIns="117825" lIns="117825" spcFirstLastPara="1" rIns="117825" wrap="square" tIns="117825">
            <a:normAutofit fontScale="92500" lnSpcReduction="20000"/>
          </a:bodyPr>
          <a:lstStyle/>
          <a:p>
            <a:pPr indent="0" lvl="0" marL="0" rtl="0" algn="l">
              <a:lnSpc>
                <a:spcPct val="100000"/>
              </a:lnSpc>
              <a:spcBef>
                <a:spcPts val="0"/>
              </a:spcBef>
              <a:spcAft>
                <a:spcPts val="0"/>
              </a:spcAft>
              <a:buSzPct val="100000"/>
              <a:buNone/>
            </a:pPr>
            <a:r>
              <a:rPr lang="en-GB"/>
              <a:t>La educación en situaciones de emergencia se refiere a las oportunidades de aprendizaje de calidad en situaciones de crisis, desde el desarrollo de la primera infancia, la educación primaria, secundaria, informal, técnica, vocacional, superior y hasta la educación de adultos. La educación en situaciones de emergencia proporciona protección física, psicosocial y cognitiva que puede sostener y salvar vidas.</a:t>
            </a:r>
            <a:endParaRPr/>
          </a:p>
          <a:p>
            <a:pPr indent="0" lvl="0" marL="0" rtl="0" algn="l">
              <a:lnSpc>
                <a:spcPct val="100000"/>
              </a:lnSpc>
              <a:spcBef>
                <a:spcPts val="0"/>
              </a:spcBef>
              <a:spcAft>
                <a:spcPts val="0"/>
              </a:spcAft>
              <a:buSzPct val="100000"/>
              <a:buNone/>
            </a:pPr>
            <a:r>
              <a:t/>
            </a:r>
            <a:endParaRPr/>
          </a:p>
          <a:p>
            <a:pPr indent="0" lvl="0" marL="0" rtl="0" algn="l">
              <a:lnSpc>
                <a:spcPct val="100000"/>
              </a:lnSpc>
              <a:spcBef>
                <a:spcPts val="0"/>
              </a:spcBef>
              <a:spcAft>
                <a:spcPts val="0"/>
              </a:spcAft>
              <a:buSzPct val="100000"/>
              <a:buNone/>
            </a:pPr>
            <a:r>
              <a:rPr lang="en-GB"/>
              <a:t>Entre las situaciones de crisis más comunes en las que la educación en emergencias es esencial figuran los conflictos, las crisis prolongadas, las situaciones de violencia, los desplazamientos forzosos, los desastres y las emergencias de salud pública. La educación en situaciones de emergencia es un concepto más amplio que la "respuesta educativa de emergencia", que es una parte esencial de la misma.</a:t>
            </a:r>
            <a:br>
              <a:rPr lang="en-GB"/>
            </a:br>
            <a:endParaRPr/>
          </a:p>
          <a:p>
            <a:pPr indent="0" lvl="0" marL="0" rtl="0" algn="l">
              <a:lnSpc>
                <a:spcPct val="100000"/>
              </a:lnSpc>
              <a:spcBef>
                <a:spcPts val="0"/>
              </a:spcBef>
              <a:spcAft>
                <a:spcPts val="0"/>
              </a:spcAft>
              <a:buSzPct val="100000"/>
              <a:buNone/>
            </a:pPr>
            <a:r>
              <a:t/>
            </a:r>
            <a:endParaRPr/>
          </a:p>
          <a:p>
            <a:pPr indent="0" lvl="0" marL="0" rtl="0" algn="l">
              <a:lnSpc>
                <a:spcPct val="100000"/>
              </a:lnSpc>
              <a:spcBef>
                <a:spcPts val="0"/>
              </a:spcBef>
              <a:spcAft>
                <a:spcPts val="0"/>
              </a:spcAft>
              <a:buSzPct val="118181"/>
              <a:buNone/>
            </a:pPr>
            <a:r>
              <a:rPr i="1" lang="en-GB" sz="2200" u="sng">
                <a:solidFill>
                  <a:schemeClr val="hlink"/>
                </a:solidFill>
                <a:hlinkClick r:id="rId3"/>
              </a:rPr>
              <a:t>INEE. (2024). Normas mínimas para la Educación de la INEE Preparación, respuesta, recuperación.</a:t>
            </a:r>
            <a:endParaRPr i="1" sz="2200"/>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6" name="Shape 316"/>
        <p:cNvGrpSpPr/>
        <p:nvPr/>
      </p:nvGrpSpPr>
      <p:grpSpPr>
        <a:xfrm>
          <a:off x="0" y="0"/>
          <a:ext cx="0" cy="0"/>
          <a:chOff x="0" y="0"/>
          <a:chExt cx="0" cy="0"/>
        </a:xfrm>
      </p:grpSpPr>
      <p:sp>
        <p:nvSpPr>
          <p:cNvPr id="317" name="Google Shape;317;p37"/>
          <p:cNvSpPr txBox="1"/>
          <p:nvPr/>
        </p:nvSpPr>
        <p:spPr>
          <a:xfrm rot="-5400000">
            <a:off x="-81222" y="3244912"/>
            <a:ext cx="27432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318" name="Google Shape;318;p37"/>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0" algn="ctr">
              <a:lnSpc>
                <a:spcPct val="100000"/>
              </a:lnSpc>
              <a:spcBef>
                <a:spcPts val="0"/>
              </a:spcBef>
              <a:spcAft>
                <a:spcPts val="0"/>
              </a:spcAft>
              <a:buSzPct val="112820"/>
              <a:buNone/>
            </a:pPr>
            <a:r>
              <a:rPr lang="en-GB"/>
              <a:t>Objetivos</a:t>
            </a:r>
            <a:r>
              <a:rPr lang="en-GB">
                <a:extLst>
                  <a:ext uri="http://customooxmlschemas.google.com/">
                    <go:slidesCustomData xmlns:go="http://customooxmlschemas.google.com/" textRoundtripDataId="12"/>
                  </a:ext>
                </a:extLst>
              </a:rPr>
              <a:t> de aprendizaje</a:t>
            </a:r>
            <a:endParaRPr/>
          </a:p>
        </p:txBody>
      </p:sp>
      <p:sp>
        <p:nvSpPr>
          <p:cNvPr id="319" name="Google Shape;319;p37"/>
          <p:cNvSpPr txBox="1"/>
          <p:nvPr>
            <p:ph idx="1" type="body"/>
          </p:nvPr>
        </p:nvSpPr>
        <p:spPr>
          <a:xfrm>
            <a:off x="191800" y="1051470"/>
            <a:ext cx="11822400" cy="4645200"/>
          </a:xfrm>
          <a:prstGeom prst="rect">
            <a:avLst/>
          </a:prstGeom>
          <a:noFill/>
          <a:ln>
            <a:noFill/>
          </a:ln>
        </p:spPr>
        <p:txBody>
          <a:bodyPr anchorCtr="0" anchor="t" bIns="117825" lIns="117825" spcFirstLastPara="1" rIns="117825" wrap="square" tIns="117825">
            <a:normAutofit/>
          </a:bodyPr>
          <a:lstStyle/>
          <a:p>
            <a:pPr indent="0" lvl="0" marL="0" rtl="0" algn="l">
              <a:lnSpc>
                <a:spcPct val="100000"/>
              </a:lnSpc>
              <a:spcBef>
                <a:spcPts val="0"/>
              </a:spcBef>
              <a:spcAft>
                <a:spcPts val="0"/>
              </a:spcAft>
              <a:buSzPts val="2600"/>
              <a:buNone/>
            </a:pPr>
            <a:r>
              <a:rPr lang="en-GB"/>
              <a:t>Al final de esta sesión los participantes serán capaces de conocer:</a:t>
            </a:r>
            <a:endParaRPr/>
          </a:p>
          <a:p>
            <a:pPr indent="-393700" lvl="0" marL="457200" rtl="0" algn="l">
              <a:lnSpc>
                <a:spcPct val="100000"/>
              </a:lnSpc>
              <a:spcBef>
                <a:spcPts val="1000"/>
              </a:spcBef>
              <a:spcAft>
                <a:spcPts val="0"/>
              </a:spcAft>
              <a:buSzPts val="2600"/>
              <a:buChar char="●"/>
            </a:pPr>
            <a:r>
              <a:rPr lang="en-GB"/>
              <a:t>Cómo las partes interesadas clave y el personal educativo pueden colaborar para apoyar la educación inclusiva. </a:t>
            </a:r>
            <a:endParaRPr/>
          </a:p>
          <a:p>
            <a:pPr indent="-393700" lvl="0" marL="457200" rtl="0" algn="l">
              <a:lnSpc>
                <a:spcPct val="100000"/>
              </a:lnSpc>
              <a:spcBef>
                <a:spcPts val="1000"/>
              </a:spcBef>
              <a:spcAft>
                <a:spcPts val="1000"/>
              </a:spcAft>
              <a:buSzPts val="2600"/>
              <a:buChar char="●"/>
            </a:pPr>
            <a:r>
              <a:rPr lang="en-GB"/>
              <a:t>Por qué es importante que usted colabore para poder identificar a los estudiantes que están excluidos o en riesgo de serlo, comprender por qué están excluidos y encontrar soluciones.</a:t>
            </a:r>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3" name="Shape 323"/>
        <p:cNvGrpSpPr/>
        <p:nvPr/>
      </p:nvGrpSpPr>
      <p:grpSpPr>
        <a:xfrm>
          <a:off x="0" y="0"/>
          <a:ext cx="0" cy="0"/>
          <a:chOff x="0" y="0"/>
          <a:chExt cx="0" cy="0"/>
        </a:xfrm>
      </p:grpSpPr>
      <p:sp>
        <p:nvSpPr>
          <p:cNvPr id="324" name="Google Shape;324;p38"/>
          <p:cNvSpPr txBox="1"/>
          <p:nvPr>
            <p:ph type="title"/>
          </p:nvPr>
        </p:nvSpPr>
        <p:spPr>
          <a:xfrm>
            <a:off x="191800" y="172620"/>
            <a:ext cx="11735100" cy="706200"/>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100000"/>
              </a:lnSpc>
              <a:spcBef>
                <a:spcPts val="0"/>
              </a:spcBef>
              <a:spcAft>
                <a:spcPts val="0"/>
              </a:spcAft>
              <a:buClr>
                <a:schemeClr val="dk1"/>
              </a:buClr>
              <a:buSzPct val="112820"/>
              <a:buFont typeface="Calibri"/>
              <a:buNone/>
            </a:pPr>
            <a:r>
              <a:rPr lang="en-GB"/>
              <a:t>La historia de Mina </a:t>
            </a:r>
            <a:endParaRPr/>
          </a:p>
          <a:p>
            <a:pPr indent="0" lvl="0" marL="0" rtl="0" algn="ctr">
              <a:lnSpc>
                <a:spcPct val="100000"/>
              </a:lnSpc>
              <a:spcBef>
                <a:spcPts val="0"/>
              </a:spcBef>
              <a:spcAft>
                <a:spcPts val="0"/>
              </a:spcAft>
              <a:buClr>
                <a:schemeClr val="dk1"/>
              </a:buClr>
              <a:buSzPct val="151724"/>
              <a:buFont typeface="Calibri"/>
              <a:buNone/>
            </a:pPr>
            <a:r>
              <a:rPr b="0" i="1" lang="en-GB" sz="2900"/>
              <a:t>Capítulo 4: Apoyo entre vecinos</a:t>
            </a:r>
            <a:endParaRPr b="0" i="1" sz="2900"/>
          </a:p>
        </p:txBody>
      </p:sp>
      <p:sp>
        <p:nvSpPr>
          <p:cNvPr id="325" name="Google Shape;325;p38"/>
          <p:cNvSpPr txBox="1"/>
          <p:nvPr/>
        </p:nvSpPr>
        <p:spPr>
          <a:xfrm rot="-5400000">
            <a:off x="-81222" y="3244912"/>
            <a:ext cx="27432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326" name="Google Shape;326;p38"/>
          <p:cNvSpPr txBox="1"/>
          <p:nvPr>
            <p:ph idx="1" type="body"/>
          </p:nvPr>
        </p:nvSpPr>
        <p:spPr>
          <a:xfrm>
            <a:off x="191800" y="1222750"/>
            <a:ext cx="11822400" cy="4713600"/>
          </a:xfrm>
          <a:prstGeom prst="rect">
            <a:avLst/>
          </a:prstGeom>
          <a:noFill/>
          <a:ln>
            <a:noFill/>
          </a:ln>
        </p:spPr>
        <p:txBody>
          <a:bodyPr anchorCtr="0" anchor="t" bIns="117825" lIns="117825" spcFirstLastPara="1" rIns="117825" wrap="square" tIns="117825">
            <a:normAutofit fontScale="92500" lnSpcReduction="20000"/>
          </a:bodyPr>
          <a:lstStyle/>
          <a:p>
            <a:pPr indent="0" lvl="0" marL="0" rtl="0" algn="l">
              <a:lnSpc>
                <a:spcPct val="100000"/>
              </a:lnSpc>
              <a:spcBef>
                <a:spcPts val="0"/>
              </a:spcBef>
              <a:spcAft>
                <a:spcPts val="0"/>
              </a:spcAft>
              <a:buSzPct val="108107"/>
              <a:buNone/>
            </a:pPr>
            <a:r>
              <a:rPr lang="en-GB"/>
              <a:t>Un día, nuestra profesora habitual dijo que la escuela estaba iniciando algo llamado “equipo de inclusión escolar”. Explicó que se trataba de un grupo de personas que ayudarían a mejorar la escuela para todos. Al principio pensamos que esto significaría que comprarían muchos equipos, ¡así que pedimos computadoras y cargadores solares! Fue decepcionante cuando la profesora dijo que no había más dinero para la escuela. En cambio, preguntó si alguien de la clase quería unirse al grupo como “representante de los estudiantes”. Quería levantar la mano, pero estaba demasiado nerviosa. No quería que la gente me mirara. Me estaba dando mucha vergüenza porque mi espalda tiene una forma diferente y sé que hablo con un acento diferente al de los demás. Esa noche les hablé a mis padres sobre este equipo y mi mamá dijo que tal vez podría ofrecerse como voluntaria para unirse al grupo. Ella hacía las cuentas para una pequeña empresa antes de que </a:t>
            </a:r>
            <a:r>
              <a:rPr lang="en-GB"/>
              <a:t>huyeramos</a:t>
            </a:r>
            <a:r>
              <a:rPr lang="en-GB"/>
              <a:t> y ahora no podía conseguir ningún trabajo. Pensó que tal vez la escuela podría utilizar sus habilidades.</a:t>
            </a:r>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0" name="Shape 330"/>
        <p:cNvGrpSpPr/>
        <p:nvPr/>
      </p:nvGrpSpPr>
      <p:grpSpPr>
        <a:xfrm>
          <a:off x="0" y="0"/>
          <a:ext cx="0" cy="0"/>
          <a:chOff x="0" y="0"/>
          <a:chExt cx="0" cy="0"/>
        </a:xfrm>
      </p:grpSpPr>
      <p:sp>
        <p:nvSpPr>
          <p:cNvPr id="331" name="Google Shape;331;p39"/>
          <p:cNvSpPr txBox="1"/>
          <p:nvPr>
            <p:ph type="title"/>
          </p:nvPr>
        </p:nvSpPr>
        <p:spPr>
          <a:xfrm>
            <a:off x="191800" y="248820"/>
            <a:ext cx="11735100" cy="706200"/>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100000"/>
              </a:lnSpc>
              <a:spcBef>
                <a:spcPts val="0"/>
              </a:spcBef>
              <a:spcAft>
                <a:spcPts val="0"/>
              </a:spcAft>
              <a:buClr>
                <a:schemeClr val="dk1"/>
              </a:buClr>
              <a:buSzPct val="112820"/>
              <a:buFont typeface="Calibri"/>
              <a:buNone/>
            </a:pPr>
            <a:r>
              <a:rPr lang="en-GB"/>
              <a:t>La historia de Mina </a:t>
            </a:r>
            <a:endParaRPr/>
          </a:p>
          <a:p>
            <a:pPr indent="0" lvl="0" marL="0" rtl="0" algn="ctr">
              <a:lnSpc>
                <a:spcPct val="100000"/>
              </a:lnSpc>
              <a:spcBef>
                <a:spcPts val="0"/>
              </a:spcBef>
              <a:spcAft>
                <a:spcPts val="0"/>
              </a:spcAft>
              <a:buClr>
                <a:schemeClr val="dk1"/>
              </a:buClr>
              <a:buSzPct val="151724"/>
              <a:buFont typeface="Calibri"/>
              <a:buNone/>
            </a:pPr>
            <a:r>
              <a:rPr b="0" i="1" lang="en-GB" sz="2900"/>
              <a:t>Capítulo 4 continuación</a:t>
            </a:r>
            <a:endParaRPr b="0" i="1" sz="2900"/>
          </a:p>
        </p:txBody>
      </p:sp>
      <p:sp>
        <p:nvSpPr>
          <p:cNvPr id="332" name="Google Shape;332;p39"/>
          <p:cNvSpPr txBox="1"/>
          <p:nvPr/>
        </p:nvSpPr>
        <p:spPr>
          <a:xfrm rot="-5400000">
            <a:off x="-81222" y="3244912"/>
            <a:ext cx="27432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333" name="Google Shape;333;p39"/>
          <p:cNvSpPr txBox="1"/>
          <p:nvPr>
            <p:ph idx="1" type="body"/>
          </p:nvPr>
        </p:nvSpPr>
        <p:spPr>
          <a:xfrm>
            <a:off x="191800" y="1222750"/>
            <a:ext cx="11822400" cy="4713600"/>
          </a:xfrm>
          <a:prstGeom prst="rect">
            <a:avLst/>
          </a:prstGeom>
          <a:noFill/>
          <a:ln>
            <a:noFill/>
          </a:ln>
        </p:spPr>
        <p:txBody>
          <a:bodyPr anchorCtr="0" anchor="t" bIns="117825" lIns="117825" spcFirstLastPara="1" rIns="117825" wrap="square" tIns="117825">
            <a:normAutofit/>
          </a:bodyPr>
          <a:lstStyle/>
          <a:p>
            <a:pPr indent="0" lvl="0" marL="0" rtl="0" algn="l">
              <a:lnSpc>
                <a:spcPct val="100000"/>
              </a:lnSpc>
              <a:spcBef>
                <a:spcPts val="0"/>
              </a:spcBef>
              <a:spcAft>
                <a:spcPts val="0"/>
              </a:spcAft>
              <a:buSzPts val="2600"/>
              <a:buNone/>
            </a:pPr>
            <a:r>
              <a:rPr lang="en-GB">
                <a:solidFill>
                  <a:schemeClr val="dk1"/>
                </a:solidFill>
              </a:rPr>
              <a:t>Mamá no me contó lo que pasó en las reuniones del equipo de inclusión escolar. Pero un día una vecina que trabaja en una empresa cerca de la escuela se ofreció que me sentara en la parte trasera de su bicicleta por la mañana, porque ambas tenemos que llegar a la misma hora. No puede llevarme a casa después de la escuela porque termina su trabajo más tarde. Pero al menos solo tengo que caminar en una dirección cada día. Así que ahora tengo más energía para jugar con mi hermana y ayudar a mamá a cuidar a mi hermanito después de la escuela. No estoy tan cansada en clase por la mañana.</a:t>
            </a:r>
            <a:endParaRPr>
              <a:solidFill>
                <a:schemeClr val="dk1"/>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7" name="Shape 337"/>
        <p:cNvGrpSpPr/>
        <p:nvPr/>
      </p:nvGrpSpPr>
      <p:grpSpPr>
        <a:xfrm>
          <a:off x="0" y="0"/>
          <a:ext cx="0" cy="0"/>
          <a:chOff x="0" y="0"/>
          <a:chExt cx="0" cy="0"/>
        </a:xfrm>
      </p:grpSpPr>
      <p:sp>
        <p:nvSpPr>
          <p:cNvPr id="338" name="Google Shape;338;p40"/>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0" algn="ctr">
              <a:lnSpc>
                <a:spcPct val="100000"/>
              </a:lnSpc>
              <a:spcBef>
                <a:spcPts val="0"/>
              </a:spcBef>
              <a:spcAft>
                <a:spcPts val="0"/>
              </a:spcAft>
              <a:buSzPct val="111111"/>
              <a:buNone/>
            </a:pPr>
            <a:r>
              <a:rPr lang="en-GB"/>
              <a:t>¿Por qué es importante la colaboración?</a:t>
            </a:r>
            <a:endParaRPr/>
          </a:p>
        </p:txBody>
      </p:sp>
      <p:sp>
        <p:nvSpPr>
          <p:cNvPr id="339" name="Google Shape;339;p40"/>
          <p:cNvSpPr txBox="1"/>
          <p:nvPr>
            <p:ph idx="1" type="body"/>
          </p:nvPr>
        </p:nvSpPr>
        <p:spPr>
          <a:xfrm>
            <a:off x="191800" y="1329075"/>
            <a:ext cx="11822400" cy="4367700"/>
          </a:xfrm>
          <a:prstGeom prst="rect">
            <a:avLst/>
          </a:prstGeom>
          <a:noFill/>
          <a:ln>
            <a:noFill/>
          </a:ln>
        </p:spPr>
        <p:txBody>
          <a:bodyPr anchorCtr="0" anchor="t" bIns="117825" lIns="117825" spcFirstLastPara="1" rIns="117825" wrap="square" tIns="117825">
            <a:normAutofit/>
          </a:bodyPr>
          <a:lstStyle/>
          <a:p>
            <a:pPr indent="-393700" lvl="0" marL="457200" rtl="0" algn="l">
              <a:lnSpc>
                <a:spcPct val="100000"/>
              </a:lnSpc>
              <a:spcBef>
                <a:spcPts val="0"/>
              </a:spcBef>
              <a:spcAft>
                <a:spcPts val="0"/>
              </a:spcAft>
              <a:buSzPts val="2600"/>
              <a:buChar char="●"/>
            </a:pPr>
            <a:r>
              <a:rPr lang="en-GB"/>
              <a:t>Trabajar y discutir con otras personas nos ayuda a comprender las barreras a la educación inclusiva, quiénes se ven afectados, cómo abordar los obstáculos y qué es lo que ya funciona bien y podemos aprovechar.</a:t>
            </a:r>
            <a:endParaRPr/>
          </a:p>
          <a:p>
            <a:pPr indent="0" lvl="0" marL="457200" rtl="0" algn="l">
              <a:lnSpc>
                <a:spcPct val="100000"/>
              </a:lnSpc>
              <a:spcBef>
                <a:spcPts val="0"/>
              </a:spcBef>
              <a:spcAft>
                <a:spcPts val="0"/>
              </a:spcAft>
              <a:buSzPts val="2600"/>
              <a:buNone/>
            </a:pPr>
            <a:r>
              <a:t/>
            </a:r>
            <a:endParaRPr/>
          </a:p>
          <a:p>
            <a:pPr indent="-393700" lvl="0" marL="457200" rtl="0" algn="l">
              <a:lnSpc>
                <a:spcPct val="100000"/>
              </a:lnSpc>
              <a:spcBef>
                <a:spcPts val="0"/>
              </a:spcBef>
              <a:spcAft>
                <a:spcPts val="0"/>
              </a:spcAft>
              <a:buSzPts val="2600"/>
              <a:buChar char="●"/>
            </a:pPr>
            <a:r>
              <a:rPr lang="en-GB"/>
              <a:t>La resolución de problemas en torno a las </a:t>
            </a:r>
            <a:r>
              <a:rPr lang="en-GB"/>
              <a:t>ajustes razonables y</a:t>
            </a:r>
            <a:r>
              <a:rPr lang="en-GB"/>
              <a:t> el UDL es más efectiva y apropiada si las personas colaboran y comparten ideas.</a:t>
            </a:r>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3" name="Shape 343"/>
        <p:cNvGrpSpPr/>
        <p:nvPr/>
      </p:nvGrpSpPr>
      <p:grpSpPr>
        <a:xfrm>
          <a:off x="0" y="0"/>
          <a:ext cx="0" cy="0"/>
          <a:chOff x="0" y="0"/>
          <a:chExt cx="0" cy="0"/>
        </a:xfrm>
      </p:grpSpPr>
      <p:sp>
        <p:nvSpPr>
          <p:cNvPr id="344" name="Google Shape;344;p41"/>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0" algn="ctr">
              <a:lnSpc>
                <a:spcPct val="100000"/>
              </a:lnSpc>
              <a:spcBef>
                <a:spcPts val="0"/>
              </a:spcBef>
              <a:spcAft>
                <a:spcPts val="0"/>
              </a:spcAft>
              <a:buSzPct val="111111"/>
              <a:buNone/>
            </a:pPr>
            <a:r>
              <a:rPr lang="en-GB"/>
              <a:t>¿Quién necesita estar involucrado?</a:t>
            </a:r>
            <a:endParaRPr/>
          </a:p>
        </p:txBody>
      </p:sp>
      <p:sp>
        <p:nvSpPr>
          <p:cNvPr id="345" name="Google Shape;345;p41"/>
          <p:cNvSpPr txBox="1"/>
          <p:nvPr>
            <p:ph idx="1" type="body"/>
          </p:nvPr>
        </p:nvSpPr>
        <p:spPr>
          <a:xfrm>
            <a:off x="191800" y="1203870"/>
            <a:ext cx="11822400" cy="4645200"/>
          </a:xfrm>
          <a:prstGeom prst="rect">
            <a:avLst/>
          </a:prstGeom>
          <a:noFill/>
          <a:ln>
            <a:noFill/>
          </a:ln>
        </p:spPr>
        <p:txBody>
          <a:bodyPr anchorCtr="0" anchor="t" bIns="117825" lIns="117825" spcFirstLastPara="1" rIns="117825" wrap="square" tIns="117825">
            <a:normAutofit/>
          </a:bodyPr>
          <a:lstStyle/>
          <a:p>
            <a:pPr indent="-393700" lvl="0" marL="457200" rtl="0" algn="l">
              <a:lnSpc>
                <a:spcPct val="100000"/>
              </a:lnSpc>
              <a:spcBef>
                <a:spcPts val="0"/>
              </a:spcBef>
              <a:spcAft>
                <a:spcPts val="0"/>
              </a:spcAft>
              <a:buSzPts val="2600"/>
              <a:buChar char="●"/>
            </a:pPr>
            <a:r>
              <a:rPr lang="en-GB"/>
              <a:t>Estudiantes</a:t>
            </a:r>
            <a:endParaRPr/>
          </a:p>
          <a:p>
            <a:pPr indent="-393700" lvl="0" marL="457200" rtl="0" algn="l">
              <a:lnSpc>
                <a:spcPct val="100000"/>
              </a:lnSpc>
              <a:spcBef>
                <a:spcPts val="1000"/>
              </a:spcBef>
              <a:spcAft>
                <a:spcPts val="0"/>
              </a:spcAft>
              <a:buSzPts val="2600"/>
              <a:buChar char="●"/>
            </a:pPr>
            <a:r>
              <a:rPr lang="en-GB"/>
              <a:t>Padres, madres, cuidadores, otros tutores y familiares</a:t>
            </a:r>
            <a:endParaRPr/>
          </a:p>
          <a:p>
            <a:pPr indent="-393700" lvl="0" marL="457200" rtl="0" algn="l">
              <a:lnSpc>
                <a:spcPct val="100000"/>
              </a:lnSpc>
              <a:spcBef>
                <a:spcPts val="1000"/>
              </a:spcBef>
              <a:spcAft>
                <a:spcPts val="0"/>
              </a:spcAft>
              <a:buSzPts val="2600"/>
              <a:buChar char="●"/>
            </a:pPr>
            <a:r>
              <a:rPr lang="en-GB"/>
              <a:t>Docentes</a:t>
            </a:r>
            <a:endParaRPr/>
          </a:p>
          <a:p>
            <a:pPr indent="-393700" lvl="0" marL="457200" rtl="0" algn="l">
              <a:lnSpc>
                <a:spcPct val="100000"/>
              </a:lnSpc>
              <a:spcBef>
                <a:spcPts val="1000"/>
              </a:spcBef>
              <a:spcAft>
                <a:spcPts val="1000"/>
              </a:spcAft>
              <a:buSzPts val="2600"/>
              <a:buChar char="●"/>
            </a:pPr>
            <a:r>
              <a:rPr lang="en-GB"/>
              <a:t>Equipos de inclusión escolar (u otros grupos y comités de múltiples partes interesadas)</a:t>
            </a:r>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9" name="Shape 349"/>
        <p:cNvGrpSpPr/>
        <p:nvPr/>
      </p:nvGrpSpPr>
      <p:grpSpPr>
        <a:xfrm>
          <a:off x="0" y="0"/>
          <a:ext cx="0" cy="0"/>
          <a:chOff x="0" y="0"/>
          <a:chExt cx="0" cy="0"/>
        </a:xfrm>
      </p:grpSpPr>
      <p:sp>
        <p:nvSpPr>
          <p:cNvPr id="350" name="Google Shape;350;p42"/>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0" algn="ctr">
              <a:lnSpc>
                <a:spcPct val="100000"/>
              </a:lnSpc>
              <a:spcBef>
                <a:spcPts val="0"/>
              </a:spcBef>
              <a:spcAft>
                <a:spcPts val="0"/>
              </a:spcAft>
              <a:buSzPct val="111111"/>
              <a:buNone/>
            </a:pPr>
            <a:r>
              <a:rPr lang="en-GB"/>
              <a:t>¿Qué partes interesadas clave debería involucrar en un equipo de inclusión escolar o similar?</a:t>
            </a:r>
            <a:endParaRPr/>
          </a:p>
        </p:txBody>
      </p:sp>
      <p:sp>
        <p:nvSpPr>
          <p:cNvPr id="351" name="Google Shape;351;p42"/>
          <p:cNvSpPr txBox="1"/>
          <p:nvPr>
            <p:ph idx="1" type="body"/>
          </p:nvPr>
        </p:nvSpPr>
        <p:spPr>
          <a:xfrm>
            <a:off x="191800" y="1587800"/>
            <a:ext cx="11822400" cy="4261200"/>
          </a:xfrm>
          <a:prstGeom prst="rect">
            <a:avLst/>
          </a:prstGeom>
          <a:noFill/>
          <a:ln>
            <a:noFill/>
          </a:ln>
        </p:spPr>
        <p:txBody>
          <a:bodyPr anchorCtr="0" anchor="t" bIns="117825" lIns="117825" spcFirstLastPara="1" rIns="117825" wrap="square" tIns="117825">
            <a:normAutofit/>
          </a:bodyPr>
          <a:lstStyle/>
          <a:p>
            <a:pPr indent="-393700" lvl="0" marL="457200" rtl="0" algn="l">
              <a:lnSpc>
                <a:spcPct val="100000"/>
              </a:lnSpc>
              <a:spcBef>
                <a:spcPts val="0"/>
              </a:spcBef>
              <a:spcAft>
                <a:spcPts val="0"/>
              </a:spcAft>
              <a:buSzPts val="2600"/>
              <a:buChar char="●"/>
            </a:pPr>
            <a:r>
              <a:rPr lang="en-GB"/>
              <a:t>Miembros de Organizaciones de Personas con Discapacidad (OPD)</a:t>
            </a:r>
            <a:endParaRPr/>
          </a:p>
          <a:p>
            <a:pPr indent="-393700" lvl="0" marL="457200" rtl="0" algn="l">
              <a:lnSpc>
                <a:spcPct val="100000"/>
              </a:lnSpc>
              <a:spcBef>
                <a:spcPts val="1000"/>
              </a:spcBef>
              <a:spcAft>
                <a:spcPts val="0"/>
              </a:spcAft>
              <a:buSzPts val="2600"/>
              <a:buChar char="●"/>
            </a:pPr>
            <a:r>
              <a:rPr lang="en-GB"/>
              <a:t>Vecinos</a:t>
            </a:r>
            <a:endParaRPr/>
          </a:p>
          <a:p>
            <a:pPr indent="-393700" lvl="0" marL="457200" rtl="0" algn="l">
              <a:lnSpc>
                <a:spcPct val="100000"/>
              </a:lnSpc>
              <a:spcBef>
                <a:spcPts val="1000"/>
              </a:spcBef>
              <a:spcAft>
                <a:spcPts val="0"/>
              </a:spcAft>
              <a:buSzPts val="2600"/>
              <a:buChar char="●"/>
            </a:pPr>
            <a:r>
              <a:rPr lang="en-GB"/>
              <a:t>Empresas y empleadores locales</a:t>
            </a:r>
            <a:endParaRPr/>
          </a:p>
          <a:p>
            <a:pPr indent="-393700" lvl="0" marL="457200" rtl="0" algn="l">
              <a:lnSpc>
                <a:spcPct val="100000"/>
              </a:lnSpc>
              <a:spcBef>
                <a:spcPts val="1000"/>
              </a:spcBef>
              <a:spcAft>
                <a:spcPts val="0"/>
              </a:spcAft>
              <a:buSzPts val="2600"/>
              <a:buChar char="●"/>
            </a:pPr>
            <a:r>
              <a:rPr lang="en-GB"/>
              <a:t>Proveedores de servicios locales (salud y bienestar, por ejemplo)</a:t>
            </a:r>
            <a:endParaRPr/>
          </a:p>
          <a:p>
            <a:pPr indent="-393700" lvl="0" marL="457200" rtl="0" algn="l">
              <a:lnSpc>
                <a:spcPct val="100000"/>
              </a:lnSpc>
              <a:spcBef>
                <a:spcPts val="1000"/>
              </a:spcBef>
              <a:spcAft>
                <a:spcPts val="0"/>
              </a:spcAft>
              <a:buSzPts val="2600"/>
              <a:buChar char="●"/>
            </a:pPr>
            <a:r>
              <a:rPr lang="en-GB"/>
              <a:t>Líderes religiosos</a:t>
            </a:r>
            <a:endParaRPr/>
          </a:p>
          <a:p>
            <a:pPr indent="0" lvl="0" marL="457200" rtl="0" algn="l">
              <a:lnSpc>
                <a:spcPct val="100000"/>
              </a:lnSpc>
              <a:spcBef>
                <a:spcPts val="1000"/>
              </a:spcBef>
              <a:spcAft>
                <a:spcPts val="0"/>
              </a:spcAft>
              <a:buSzPts val="2600"/>
              <a:buNone/>
            </a:pPr>
            <a:r>
              <a:t/>
            </a:r>
            <a:endParaRPr/>
          </a:p>
          <a:p>
            <a:pPr indent="0" lvl="0" marL="0" rtl="0" algn="l">
              <a:lnSpc>
                <a:spcPct val="100000"/>
              </a:lnSpc>
              <a:spcBef>
                <a:spcPts val="1000"/>
              </a:spcBef>
              <a:spcAft>
                <a:spcPts val="1000"/>
              </a:spcAft>
              <a:buClr>
                <a:schemeClr val="dk1"/>
              </a:buClr>
              <a:buSzPts val="2600"/>
              <a:buFont typeface="Arial"/>
              <a:buNone/>
            </a:pPr>
            <a:r>
              <a:rPr lang="en-GB"/>
              <a:t>Piense en quién más en su contexto podría o debería involucrarse en el apoyo a la educación inclusiva.</a:t>
            </a:r>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6" name="Shape 356"/>
        <p:cNvGrpSpPr/>
        <p:nvPr/>
      </p:nvGrpSpPr>
      <p:grpSpPr>
        <a:xfrm>
          <a:off x="0" y="0"/>
          <a:ext cx="0" cy="0"/>
          <a:chOff x="0" y="0"/>
          <a:chExt cx="0" cy="0"/>
        </a:xfrm>
      </p:grpSpPr>
      <p:sp>
        <p:nvSpPr>
          <p:cNvPr id="357" name="Google Shape;357;p43"/>
          <p:cNvSpPr txBox="1"/>
          <p:nvPr/>
        </p:nvSpPr>
        <p:spPr>
          <a:xfrm>
            <a:off x="2647679" y="1407493"/>
            <a:ext cx="8997900" cy="461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chemeClr val="dk1"/>
              </a:solidFill>
              <a:latin typeface="Calibri"/>
              <a:ea typeface="Calibri"/>
              <a:cs typeface="Calibri"/>
              <a:sym typeface="Calibri"/>
            </a:endParaRPr>
          </a:p>
        </p:txBody>
      </p:sp>
      <p:sp>
        <p:nvSpPr>
          <p:cNvPr id="358" name="Google Shape;358;p43"/>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0" algn="ctr">
              <a:lnSpc>
                <a:spcPct val="100000"/>
              </a:lnSpc>
              <a:spcBef>
                <a:spcPts val="0"/>
              </a:spcBef>
              <a:spcAft>
                <a:spcPts val="0"/>
              </a:spcAft>
              <a:buSzPct val="111111"/>
              <a:buNone/>
            </a:pPr>
            <a:r>
              <a:rPr lang="en-GB"/>
              <a:t>Actividad 6: La importancia de la colaboración</a:t>
            </a:r>
            <a:endParaRPr/>
          </a:p>
        </p:txBody>
      </p:sp>
      <p:sp>
        <p:nvSpPr>
          <p:cNvPr id="359" name="Google Shape;359;p43"/>
          <p:cNvSpPr txBox="1"/>
          <p:nvPr>
            <p:ph idx="1" type="body"/>
          </p:nvPr>
        </p:nvSpPr>
        <p:spPr>
          <a:xfrm>
            <a:off x="191800" y="1051475"/>
            <a:ext cx="11822400" cy="4778700"/>
          </a:xfrm>
          <a:prstGeom prst="rect">
            <a:avLst/>
          </a:prstGeom>
          <a:noFill/>
          <a:ln>
            <a:noFill/>
          </a:ln>
        </p:spPr>
        <p:txBody>
          <a:bodyPr anchorCtr="0" anchor="t" bIns="117825" lIns="117825" spcFirstLastPara="1" rIns="117825" wrap="square" tIns="117825">
            <a:normAutofit fontScale="92500" lnSpcReduction="20000"/>
          </a:bodyPr>
          <a:lstStyle/>
          <a:p>
            <a:pPr indent="0" lvl="0" marL="0" rtl="0" algn="l">
              <a:lnSpc>
                <a:spcPct val="100000"/>
              </a:lnSpc>
              <a:spcBef>
                <a:spcPts val="0"/>
              </a:spcBef>
              <a:spcAft>
                <a:spcPts val="0"/>
              </a:spcAft>
              <a:buSzPct val="108107"/>
              <a:buNone/>
            </a:pPr>
            <a:r>
              <a:rPr lang="en-GB">
                <a:solidFill>
                  <a:schemeClr val="dk1"/>
                </a:solidFill>
              </a:rPr>
              <a:t>Cada grupo trabajará en una “estación” diferente en la sala y realizará una tarea diferente.</a:t>
            </a:r>
            <a:endParaRPr>
              <a:solidFill>
                <a:schemeClr val="dk1"/>
              </a:solidFill>
            </a:endParaRPr>
          </a:p>
          <a:p>
            <a:pPr indent="0" lvl="0" marL="457200" rtl="0" algn="l">
              <a:lnSpc>
                <a:spcPct val="100000"/>
              </a:lnSpc>
              <a:spcBef>
                <a:spcPts val="0"/>
              </a:spcBef>
              <a:spcAft>
                <a:spcPts val="0"/>
              </a:spcAft>
              <a:buSzPct val="108107"/>
              <a:buNone/>
            </a:pPr>
            <a:r>
              <a:t/>
            </a:r>
            <a:endParaRPr>
              <a:solidFill>
                <a:schemeClr val="dk1"/>
              </a:solidFill>
            </a:endParaRPr>
          </a:p>
          <a:p>
            <a:pPr indent="-393700" lvl="0" marL="457200" rtl="0" algn="l">
              <a:lnSpc>
                <a:spcPct val="100000"/>
              </a:lnSpc>
              <a:spcBef>
                <a:spcPts val="1000"/>
              </a:spcBef>
              <a:spcAft>
                <a:spcPts val="0"/>
              </a:spcAft>
              <a:buClr>
                <a:schemeClr val="dk1"/>
              </a:buClr>
              <a:buSzPct val="108107"/>
              <a:buChar char="●"/>
            </a:pPr>
            <a:r>
              <a:rPr b="1" lang="en-GB">
                <a:solidFill>
                  <a:schemeClr val="dk1"/>
                </a:solidFill>
              </a:rPr>
              <a:t>Estación 1 </a:t>
            </a:r>
            <a:r>
              <a:rPr lang="en-GB">
                <a:solidFill>
                  <a:schemeClr val="dk1"/>
                </a:solidFill>
              </a:rPr>
              <a:t>: analice cómo podría </a:t>
            </a:r>
            <a:r>
              <a:rPr b="1" lang="en-GB">
                <a:solidFill>
                  <a:schemeClr val="dk1"/>
                </a:solidFill>
              </a:rPr>
              <a:t>diseñar una actividad participativa </a:t>
            </a:r>
            <a:r>
              <a:rPr lang="en-GB">
                <a:solidFill>
                  <a:schemeClr val="dk1"/>
                </a:solidFill>
              </a:rPr>
              <a:t>para ayudar a los niños y niñas con y sin discapacidad a explicar qué los hace sentir incluidos o excluidos en la educación.</a:t>
            </a:r>
            <a:endParaRPr>
              <a:solidFill>
                <a:schemeClr val="dk1"/>
              </a:solidFill>
            </a:endParaRPr>
          </a:p>
          <a:p>
            <a:pPr indent="-393700" lvl="0" marL="457200" rtl="0" algn="l">
              <a:lnSpc>
                <a:spcPct val="100000"/>
              </a:lnSpc>
              <a:spcBef>
                <a:spcPts val="1000"/>
              </a:spcBef>
              <a:spcAft>
                <a:spcPts val="0"/>
              </a:spcAft>
              <a:buClr>
                <a:schemeClr val="dk1"/>
              </a:buClr>
              <a:buSzPct val="108107"/>
              <a:buChar char="●"/>
            </a:pPr>
            <a:r>
              <a:rPr b="1" lang="en-GB">
                <a:solidFill>
                  <a:schemeClr val="dk1"/>
                </a:solidFill>
              </a:rPr>
              <a:t>Estación 2 </a:t>
            </a:r>
            <a:r>
              <a:rPr lang="en-GB">
                <a:solidFill>
                  <a:schemeClr val="dk1"/>
                </a:solidFill>
              </a:rPr>
              <a:t>: </a:t>
            </a:r>
            <a:r>
              <a:rPr b="1" lang="en-GB">
                <a:solidFill>
                  <a:schemeClr val="dk1"/>
                </a:solidFill>
              </a:rPr>
              <a:t>cree un juego de roles </a:t>
            </a:r>
            <a:r>
              <a:rPr lang="en-GB">
                <a:solidFill>
                  <a:schemeClr val="dk1"/>
                </a:solidFill>
              </a:rPr>
              <a:t>para mostrar cómo los padres, madres y familiares podrían contribuir a un equipo de inclusión escolar.</a:t>
            </a:r>
            <a:endParaRPr>
              <a:solidFill>
                <a:schemeClr val="dk1"/>
              </a:solidFill>
            </a:endParaRPr>
          </a:p>
          <a:p>
            <a:pPr indent="-393700" lvl="0" marL="457200" rtl="0" algn="l">
              <a:lnSpc>
                <a:spcPct val="100000"/>
              </a:lnSpc>
              <a:spcBef>
                <a:spcPts val="1000"/>
              </a:spcBef>
              <a:spcAft>
                <a:spcPts val="0"/>
              </a:spcAft>
              <a:buSzPct val="108107"/>
              <a:buChar char="●"/>
            </a:pPr>
            <a:r>
              <a:rPr b="1" lang="en-GB"/>
              <a:t>Estación 3</a:t>
            </a:r>
            <a:r>
              <a:rPr lang="en-GB"/>
              <a:t> : realice una</a:t>
            </a:r>
            <a:r>
              <a:rPr b="1" lang="en-GB"/>
              <a:t> lluvia de ideas</a:t>
            </a:r>
            <a:r>
              <a:rPr lang="en-GB"/>
              <a:t> sobre al menos 15 maneras en que los docentes y el personal escolar pueden colaborar para hacer que la educación y su escuela sean más inclusivas.</a:t>
            </a:r>
            <a:endParaRPr/>
          </a:p>
          <a:p>
            <a:pPr indent="-393700" lvl="0" marL="457200" rtl="0" algn="l">
              <a:lnSpc>
                <a:spcPct val="100000"/>
              </a:lnSpc>
              <a:spcBef>
                <a:spcPts val="1000"/>
              </a:spcBef>
              <a:spcAft>
                <a:spcPts val="1000"/>
              </a:spcAft>
              <a:buSzPct val="108107"/>
              <a:buChar char="●"/>
            </a:pPr>
            <a:r>
              <a:rPr b="1" lang="en-GB"/>
              <a:t>Estación 4 </a:t>
            </a:r>
            <a:r>
              <a:rPr lang="en-GB"/>
              <a:t>: </a:t>
            </a:r>
            <a:r>
              <a:rPr b="1" lang="en-GB"/>
              <a:t>dibuje un mapa mental </a:t>
            </a:r>
            <a:r>
              <a:rPr lang="en-GB"/>
              <a:t>que muestre quién cree que podría formar parte de un equipo de inclusión escolar en su contexto, qué papel podría desempeñar o qué podría contribuir al SIT.</a:t>
            </a:r>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4" name="Shape 364"/>
        <p:cNvGrpSpPr/>
        <p:nvPr/>
      </p:nvGrpSpPr>
      <p:grpSpPr>
        <a:xfrm>
          <a:off x="0" y="0"/>
          <a:ext cx="0" cy="0"/>
          <a:chOff x="0" y="0"/>
          <a:chExt cx="0" cy="0"/>
        </a:xfrm>
      </p:grpSpPr>
      <p:sp>
        <p:nvSpPr>
          <p:cNvPr id="365" name="Google Shape;365;p44"/>
          <p:cNvSpPr txBox="1"/>
          <p:nvPr/>
        </p:nvSpPr>
        <p:spPr>
          <a:xfrm>
            <a:off x="2647679" y="1407493"/>
            <a:ext cx="8997900" cy="461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chemeClr val="dk1"/>
              </a:solidFill>
              <a:latin typeface="Calibri"/>
              <a:ea typeface="Calibri"/>
              <a:cs typeface="Calibri"/>
              <a:sym typeface="Calibri"/>
            </a:endParaRPr>
          </a:p>
        </p:txBody>
      </p:sp>
      <p:sp>
        <p:nvSpPr>
          <p:cNvPr id="366" name="Google Shape;366;p44"/>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0" algn="ctr">
              <a:lnSpc>
                <a:spcPct val="100000"/>
              </a:lnSpc>
              <a:spcBef>
                <a:spcPts val="0"/>
              </a:spcBef>
              <a:spcAft>
                <a:spcPts val="0"/>
              </a:spcAft>
              <a:buSzPct val="111111"/>
              <a:buNone/>
            </a:pPr>
            <a:r>
              <a:rPr lang="en-GB"/>
              <a:t>Actividad 6: La importancia de la colaboración</a:t>
            </a:r>
            <a:endParaRPr/>
          </a:p>
        </p:txBody>
      </p:sp>
      <p:sp>
        <p:nvSpPr>
          <p:cNvPr id="367" name="Google Shape;367;p44"/>
          <p:cNvSpPr txBox="1"/>
          <p:nvPr>
            <p:ph idx="1" type="body"/>
          </p:nvPr>
        </p:nvSpPr>
        <p:spPr>
          <a:xfrm>
            <a:off x="191800" y="1051475"/>
            <a:ext cx="11822400" cy="4778700"/>
          </a:xfrm>
          <a:prstGeom prst="rect">
            <a:avLst/>
          </a:prstGeom>
          <a:noFill/>
          <a:ln>
            <a:noFill/>
          </a:ln>
        </p:spPr>
        <p:txBody>
          <a:bodyPr anchorCtr="0" anchor="t" bIns="117825" lIns="117825" spcFirstLastPara="1" rIns="117825" wrap="square" tIns="117825">
            <a:normAutofit/>
          </a:bodyPr>
          <a:lstStyle/>
          <a:p>
            <a:pPr indent="0" lvl="0" marL="0" rtl="0" algn="l">
              <a:lnSpc>
                <a:spcPct val="100000"/>
              </a:lnSpc>
              <a:spcBef>
                <a:spcPts val="0"/>
              </a:spcBef>
              <a:spcAft>
                <a:spcPts val="0"/>
              </a:spcAft>
              <a:buClr>
                <a:schemeClr val="dk1"/>
              </a:buClr>
              <a:buSzPts val="2600"/>
              <a:buFont typeface="Arial"/>
              <a:buNone/>
            </a:pPr>
            <a:r>
              <a:t/>
            </a:r>
            <a:endParaRPr b="1"/>
          </a:p>
          <a:p>
            <a:pPr indent="0" lvl="0" marL="0" rtl="0" algn="l">
              <a:lnSpc>
                <a:spcPct val="100000"/>
              </a:lnSpc>
              <a:spcBef>
                <a:spcPts val="0"/>
              </a:spcBef>
              <a:spcAft>
                <a:spcPts val="0"/>
              </a:spcAft>
              <a:buClr>
                <a:schemeClr val="dk1"/>
              </a:buClr>
              <a:buSzPts val="2600"/>
              <a:buFont typeface="Arial"/>
              <a:buNone/>
            </a:pPr>
            <a:r>
              <a:rPr b="1" lang="en-GB"/>
              <a:t>Comentarios sobre las discusiones en las 4 estaciones</a:t>
            </a:r>
            <a:endParaRPr b="1"/>
          </a:p>
          <a:p>
            <a:pPr indent="0" lvl="0" marL="0" rtl="0" algn="l">
              <a:lnSpc>
                <a:spcPct val="100000"/>
              </a:lnSpc>
              <a:spcBef>
                <a:spcPts val="0"/>
              </a:spcBef>
              <a:spcAft>
                <a:spcPts val="0"/>
              </a:spcAft>
              <a:buClr>
                <a:schemeClr val="dk1"/>
              </a:buClr>
              <a:buSzPts val="2600"/>
              <a:buFont typeface="Arial"/>
              <a:buNone/>
            </a:pPr>
            <a:r>
              <a:t/>
            </a:r>
            <a:endParaRPr/>
          </a:p>
          <a:p>
            <a:pPr indent="0" lvl="0" marL="0" rtl="0" algn="l">
              <a:lnSpc>
                <a:spcPct val="100000"/>
              </a:lnSpc>
              <a:spcBef>
                <a:spcPts val="0"/>
              </a:spcBef>
              <a:spcAft>
                <a:spcPts val="0"/>
              </a:spcAft>
              <a:buClr>
                <a:schemeClr val="dk1"/>
              </a:buClr>
              <a:buSzPts val="2600"/>
              <a:buFont typeface="Arial"/>
              <a:buNone/>
            </a:pPr>
            <a:r>
              <a:rPr lang="en-GB"/>
              <a:t>Imagine que tiene 2 minutos para darle consejos a un colega sobre los temas que discutieron en su grupo antes de ir a una visita al proyecto. ¿Qué consejo les daría?</a:t>
            </a:r>
            <a:endParaRPr>
              <a:solidFill>
                <a:schemeClr val="dk1"/>
              </a:solidFill>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1" name="Shape 371"/>
        <p:cNvGrpSpPr/>
        <p:nvPr/>
      </p:nvGrpSpPr>
      <p:grpSpPr>
        <a:xfrm>
          <a:off x="0" y="0"/>
          <a:ext cx="0" cy="0"/>
          <a:chOff x="0" y="0"/>
          <a:chExt cx="0" cy="0"/>
        </a:xfrm>
      </p:grpSpPr>
      <p:sp>
        <p:nvSpPr>
          <p:cNvPr id="372" name="Google Shape;372;p45"/>
          <p:cNvSpPr txBox="1"/>
          <p:nvPr/>
        </p:nvSpPr>
        <p:spPr>
          <a:xfrm rot="-5400000">
            <a:off x="-81222" y="3244912"/>
            <a:ext cx="27432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373" name="Google Shape;373;p45"/>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0" algn="ctr">
              <a:lnSpc>
                <a:spcPct val="100000"/>
              </a:lnSpc>
              <a:spcBef>
                <a:spcPts val="0"/>
              </a:spcBef>
              <a:spcAft>
                <a:spcPts val="0"/>
              </a:spcAft>
              <a:buSzPct val="111111"/>
              <a:buNone/>
            </a:pPr>
            <a:r>
              <a:rPr lang="en-GB"/>
              <a:t>Sesión 4 - Resumen</a:t>
            </a:r>
            <a:endParaRPr/>
          </a:p>
        </p:txBody>
      </p:sp>
      <p:sp>
        <p:nvSpPr>
          <p:cNvPr id="374" name="Google Shape;374;p45"/>
          <p:cNvSpPr txBox="1"/>
          <p:nvPr>
            <p:ph idx="1" type="body"/>
          </p:nvPr>
        </p:nvSpPr>
        <p:spPr>
          <a:xfrm>
            <a:off x="191800" y="1051470"/>
            <a:ext cx="11822400" cy="4645200"/>
          </a:xfrm>
          <a:prstGeom prst="rect">
            <a:avLst/>
          </a:prstGeom>
          <a:noFill/>
          <a:ln>
            <a:noFill/>
          </a:ln>
        </p:spPr>
        <p:txBody>
          <a:bodyPr anchorCtr="0" anchor="t" bIns="117825" lIns="117825" spcFirstLastPara="1" rIns="117825" wrap="square" tIns="117825">
            <a:normAutofit/>
          </a:bodyPr>
          <a:lstStyle/>
          <a:p>
            <a:pPr indent="-393700" lvl="0" marL="457200" rtl="0" algn="l">
              <a:lnSpc>
                <a:spcPct val="100000"/>
              </a:lnSpc>
              <a:spcBef>
                <a:spcPts val="0"/>
              </a:spcBef>
              <a:spcAft>
                <a:spcPts val="0"/>
              </a:spcAft>
              <a:buSzPts val="2600"/>
              <a:buChar char="●"/>
            </a:pPr>
            <a:r>
              <a:rPr lang="en-GB"/>
              <a:t>La colaboración nos ayuda a comprender las barreras a la educación inclusiva, quiénes se ven afectados y cómo abordar los obstáculos a nivel sistémico e individual. </a:t>
            </a:r>
            <a:endParaRPr/>
          </a:p>
          <a:p>
            <a:pPr indent="-393700" lvl="0" marL="457200" rtl="0" algn="l">
              <a:lnSpc>
                <a:spcPct val="100000"/>
              </a:lnSpc>
              <a:spcBef>
                <a:spcPts val="1000"/>
              </a:spcBef>
              <a:spcAft>
                <a:spcPts val="0"/>
              </a:spcAft>
              <a:buSzPts val="2600"/>
              <a:buChar char="●"/>
            </a:pPr>
            <a:r>
              <a:rPr lang="en-GB"/>
              <a:t>Debemos escuchar a los estudiantes de todas las edades y habilidades, así como a los padres, madres y cuidadores. </a:t>
            </a:r>
            <a:endParaRPr/>
          </a:p>
          <a:p>
            <a:pPr indent="-393700" lvl="0" marL="457200" rtl="0" algn="l">
              <a:lnSpc>
                <a:spcPct val="100000"/>
              </a:lnSpc>
              <a:spcBef>
                <a:spcPts val="1000"/>
              </a:spcBef>
              <a:spcAft>
                <a:spcPts val="0"/>
              </a:spcAft>
              <a:buSzPts val="2600"/>
              <a:buChar char="●"/>
            </a:pPr>
            <a:r>
              <a:rPr lang="en-GB"/>
              <a:t>Los docentes deben trabajar en estrecha colaboración para mejorar su enseñanza y apoyarse mutuamente. </a:t>
            </a:r>
            <a:endParaRPr/>
          </a:p>
          <a:p>
            <a:pPr indent="-393700" lvl="0" marL="457200" rtl="0" algn="l">
              <a:lnSpc>
                <a:spcPct val="100000"/>
              </a:lnSpc>
              <a:spcBef>
                <a:spcPts val="1000"/>
              </a:spcBef>
              <a:spcAft>
                <a:spcPts val="1000"/>
              </a:spcAft>
              <a:buSzPts val="2600"/>
              <a:buChar char="●"/>
            </a:pPr>
            <a:r>
              <a:rPr lang="en-GB"/>
              <a:t>Deberíamos crear oportunidades para que los grupos de múltiples partes interesadas trabajen como un recurso comunitario para resolver problemas y abogar por el cambio.</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2"/>
          <p:cNvSpPr txBox="1"/>
          <p:nvPr/>
        </p:nvSpPr>
        <p:spPr>
          <a:xfrm rot="-5400000">
            <a:off x="-81206" y="3244896"/>
            <a:ext cx="2743200"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70" name="Google Shape;70;p2"/>
          <p:cNvSpPr txBox="1"/>
          <p:nvPr>
            <p:ph type="title"/>
          </p:nvPr>
        </p:nvSpPr>
        <p:spPr>
          <a:xfrm>
            <a:off x="217875" y="1814625"/>
            <a:ext cx="11735100" cy="2648100"/>
          </a:xfrm>
          <a:prstGeom prst="rect">
            <a:avLst/>
          </a:prstGeom>
          <a:noFill/>
          <a:ln>
            <a:noFill/>
          </a:ln>
        </p:spPr>
        <p:txBody>
          <a:bodyPr anchorCtr="0" anchor="t" bIns="117825" lIns="117825" spcFirstLastPara="1" rIns="117825" wrap="square" tIns="117825">
            <a:normAutofit fontScale="90000"/>
          </a:bodyPr>
          <a:lstStyle/>
          <a:p>
            <a:pPr indent="0" lvl="0" marL="0" rtl="0" algn="ctr">
              <a:lnSpc>
                <a:spcPct val="100000"/>
              </a:lnSpc>
              <a:spcBef>
                <a:spcPts val="0"/>
              </a:spcBef>
              <a:spcAft>
                <a:spcPts val="0"/>
              </a:spcAft>
              <a:buSzPct val="111111"/>
              <a:buNone/>
            </a:pPr>
            <a:r>
              <a:t/>
            </a:r>
            <a:endParaRPr/>
          </a:p>
          <a:p>
            <a:pPr indent="0" lvl="0" marL="0" rtl="0" algn="ctr">
              <a:lnSpc>
                <a:spcPct val="100000"/>
              </a:lnSpc>
              <a:spcBef>
                <a:spcPts val="0"/>
              </a:spcBef>
              <a:spcAft>
                <a:spcPts val="0"/>
              </a:spcAft>
              <a:buClr>
                <a:schemeClr val="dk1"/>
              </a:buClr>
              <a:buSzPct val="111111"/>
              <a:buFont typeface="Arial"/>
              <a:buNone/>
            </a:pPr>
            <a:r>
              <a:rPr lang="en-GB"/>
              <a:t>Sesión 1: Antecedentes de la educación inclusiva en situaciones de emergencia</a:t>
            </a:r>
            <a:endParaRPr b="0" i="1"/>
          </a:p>
          <a:p>
            <a:pPr indent="0" lvl="0" marL="0" rtl="0" algn="ctr">
              <a:lnSpc>
                <a:spcPct val="100000"/>
              </a:lnSpc>
              <a:spcBef>
                <a:spcPts val="0"/>
              </a:spcBef>
              <a:spcAft>
                <a:spcPts val="0"/>
              </a:spcAft>
              <a:buSzPct val="111111"/>
              <a:buNone/>
            </a:pPr>
            <a:r>
              <a:t/>
            </a:r>
            <a:endParaRPr b="0" i="1"/>
          </a:p>
          <a:p>
            <a:pPr indent="0" lvl="0" marL="0" rtl="0" algn="ctr">
              <a:lnSpc>
                <a:spcPct val="100000"/>
              </a:lnSpc>
              <a:spcBef>
                <a:spcPts val="0"/>
              </a:spcBef>
              <a:spcAft>
                <a:spcPts val="0"/>
              </a:spcAft>
              <a:buSzPct val="111111"/>
              <a:buNone/>
            </a:pPr>
            <a:r>
              <a:t/>
            </a:r>
            <a:endParaRPr b="0" i="1"/>
          </a:p>
          <a:p>
            <a:pPr indent="0" lvl="0" marL="0" rtl="0" algn="ctr">
              <a:lnSpc>
                <a:spcPct val="100000"/>
              </a:lnSpc>
              <a:spcBef>
                <a:spcPts val="0"/>
              </a:spcBef>
              <a:spcAft>
                <a:spcPts val="0"/>
              </a:spcAft>
              <a:buSzPct val="111111"/>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3"/>
          <p:cNvSpPr txBox="1"/>
          <p:nvPr>
            <p:ph type="title"/>
          </p:nvPr>
        </p:nvSpPr>
        <p:spPr>
          <a:xfrm>
            <a:off x="191800" y="172620"/>
            <a:ext cx="11735100" cy="706200"/>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a:t>Objetivos</a:t>
            </a:r>
            <a:r>
              <a:rPr lang="en-GB">
                <a:extLst>
                  <a:ext uri="http://customooxmlschemas.google.com/">
                    <go:slidesCustomData xmlns:go="http://customooxmlschemas.google.com/" textRoundtripDataId="0"/>
                  </a:ext>
                </a:extLst>
              </a:rPr>
              <a:t> de aprendizaje</a:t>
            </a:r>
            <a:endParaRPr/>
          </a:p>
        </p:txBody>
      </p:sp>
      <p:sp>
        <p:nvSpPr>
          <p:cNvPr id="76" name="Google Shape;76;p3"/>
          <p:cNvSpPr txBox="1"/>
          <p:nvPr>
            <p:ph idx="1" type="body"/>
          </p:nvPr>
        </p:nvSpPr>
        <p:spPr>
          <a:xfrm>
            <a:off x="191800" y="1051470"/>
            <a:ext cx="11822400" cy="4645200"/>
          </a:xfrm>
          <a:prstGeom prst="rect">
            <a:avLst/>
          </a:prstGeom>
          <a:noFill/>
          <a:ln>
            <a:noFill/>
          </a:ln>
        </p:spPr>
        <p:txBody>
          <a:bodyPr anchorCtr="0" anchor="t" bIns="117825" lIns="117825" spcFirstLastPara="1" rIns="117825" wrap="square" tIns="117825">
            <a:normAutofit/>
          </a:bodyPr>
          <a:lstStyle/>
          <a:p>
            <a:pPr indent="0" lvl="0" marL="0" rtl="0" algn="l">
              <a:lnSpc>
                <a:spcPct val="100000"/>
              </a:lnSpc>
              <a:spcBef>
                <a:spcPts val="0"/>
              </a:spcBef>
              <a:spcAft>
                <a:spcPts val="0"/>
              </a:spcAft>
              <a:buClr>
                <a:schemeClr val="dk1"/>
              </a:buClr>
              <a:buSzPts val="2600"/>
              <a:buFont typeface="Arial"/>
              <a:buNone/>
            </a:pPr>
            <a:r>
              <a:rPr lang="en-GB"/>
              <a:t>Al final de esta sesión los participantes serán capaces de explicar:</a:t>
            </a:r>
            <a:endParaRPr/>
          </a:p>
          <a:p>
            <a:pPr indent="0" lvl="0" marL="0" rtl="0" algn="l">
              <a:lnSpc>
                <a:spcPct val="100000"/>
              </a:lnSpc>
              <a:spcBef>
                <a:spcPts val="0"/>
              </a:spcBef>
              <a:spcAft>
                <a:spcPts val="0"/>
              </a:spcAft>
              <a:buClr>
                <a:schemeClr val="dk1"/>
              </a:buClr>
              <a:buSzPts val="2600"/>
              <a:buFont typeface="Arial"/>
              <a:buNone/>
            </a:pPr>
            <a:r>
              <a:t/>
            </a:r>
            <a:endParaRPr/>
          </a:p>
          <a:p>
            <a:pPr indent="-393700" lvl="0" marL="457200" rtl="0" algn="l">
              <a:lnSpc>
                <a:spcPct val="100000"/>
              </a:lnSpc>
              <a:spcBef>
                <a:spcPts val="0"/>
              </a:spcBef>
              <a:spcAft>
                <a:spcPts val="0"/>
              </a:spcAft>
              <a:buSzPts val="2600"/>
              <a:buChar char="●"/>
            </a:pPr>
            <a:r>
              <a:rPr lang="en-GB"/>
              <a:t>Que la educación es un derecho humano</a:t>
            </a:r>
            <a:endParaRPr/>
          </a:p>
          <a:p>
            <a:pPr indent="-393700" lvl="0" marL="457200" rtl="0" algn="l">
              <a:lnSpc>
                <a:spcPct val="100000"/>
              </a:lnSpc>
              <a:spcBef>
                <a:spcPts val="0"/>
              </a:spcBef>
              <a:spcAft>
                <a:spcPts val="0"/>
              </a:spcAft>
              <a:buSzPts val="2600"/>
              <a:buChar char="●"/>
            </a:pPr>
            <a:r>
              <a:rPr lang="en-GB"/>
              <a:t>Cómo las emergencias afectan la educación</a:t>
            </a:r>
            <a:endParaRPr/>
          </a:p>
          <a:p>
            <a:pPr indent="-393700" lvl="0" marL="457200" rtl="0" algn="l">
              <a:lnSpc>
                <a:spcPct val="100000"/>
              </a:lnSpc>
              <a:spcBef>
                <a:spcPts val="0"/>
              </a:spcBef>
              <a:spcAft>
                <a:spcPts val="0"/>
              </a:spcAft>
              <a:buSzPts val="2600"/>
              <a:buChar char="●"/>
            </a:pPr>
            <a:r>
              <a:rPr lang="en-GB"/>
              <a:t>Compromisos internacionales con la educación inclusiva</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id="82" name="Google Shape;82;p4"/>
          <p:cNvSpPr txBox="1"/>
          <p:nvPr>
            <p:ph type="title"/>
          </p:nvPr>
        </p:nvSpPr>
        <p:spPr>
          <a:xfrm>
            <a:off x="191800" y="172620"/>
            <a:ext cx="11735100" cy="7062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chemeClr val="dk1"/>
              </a:buClr>
              <a:buSzPts val="2800"/>
              <a:buFont typeface="Calibri"/>
              <a:buNone/>
            </a:pPr>
            <a:r>
              <a:rPr lang="en-GB"/>
              <a:t>Actividad 1: Juego de acuerdo/en desacuerdo</a:t>
            </a:r>
            <a:endParaRPr/>
          </a:p>
        </p:txBody>
      </p:sp>
      <p:sp>
        <p:nvSpPr>
          <p:cNvPr id="83" name="Google Shape;83;p4"/>
          <p:cNvSpPr txBox="1"/>
          <p:nvPr/>
        </p:nvSpPr>
        <p:spPr>
          <a:xfrm rot="-5400000">
            <a:off x="-81206" y="3244896"/>
            <a:ext cx="2743200"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84" name="Google Shape;84;p4"/>
          <p:cNvSpPr txBox="1"/>
          <p:nvPr>
            <p:ph idx="1" type="body"/>
          </p:nvPr>
        </p:nvSpPr>
        <p:spPr>
          <a:xfrm>
            <a:off x="191800" y="1051470"/>
            <a:ext cx="11822400" cy="4645200"/>
          </a:xfrm>
          <a:prstGeom prst="rect">
            <a:avLst/>
          </a:prstGeom>
          <a:noFill/>
          <a:ln>
            <a:noFill/>
          </a:ln>
        </p:spPr>
        <p:txBody>
          <a:bodyPr anchorCtr="0" anchor="t" bIns="117825" lIns="117825" spcFirstLastPara="1" rIns="117825" wrap="square" tIns="117825">
            <a:normAutofit/>
          </a:bodyPr>
          <a:lstStyle/>
          <a:p>
            <a:pPr indent="-457200" lvl="0" marL="584200" rtl="0" algn="l">
              <a:lnSpc>
                <a:spcPct val="100000"/>
              </a:lnSpc>
              <a:spcBef>
                <a:spcPts val="0"/>
              </a:spcBef>
              <a:spcAft>
                <a:spcPts val="0"/>
              </a:spcAft>
              <a:buSzPts val="2600"/>
              <a:buChar char="●"/>
            </a:pPr>
            <a:r>
              <a:rPr lang="en-GB"/>
              <a:t>Escuchará o leerá una declaración cada vez.</a:t>
            </a:r>
            <a:br>
              <a:rPr lang="en-GB"/>
            </a:br>
            <a:endParaRPr/>
          </a:p>
          <a:p>
            <a:pPr indent="-457200" lvl="0" marL="584200" rtl="0" algn="l">
              <a:lnSpc>
                <a:spcPct val="100000"/>
              </a:lnSpc>
              <a:spcBef>
                <a:spcPts val="0"/>
              </a:spcBef>
              <a:spcAft>
                <a:spcPts val="0"/>
              </a:spcAft>
              <a:buSzPts val="2600"/>
              <a:buChar char="●"/>
            </a:pPr>
            <a:r>
              <a:rPr lang="en-GB"/>
              <a:t>Pase al lado "de acuerdo" si está de acuerdo con la afirmación. Pase al lado "en desacuerdo" si no está de acuerdo.</a:t>
            </a:r>
            <a:br>
              <a:rPr lang="en-GB"/>
            </a:br>
            <a:endParaRPr/>
          </a:p>
          <a:p>
            <a:pPr indent="-457200" lvl="0" marL="584200" rtl="0" algn="l">
              <a:lnSpc>
                <a:spcPct val="100000"/>
              </a:lnSpc>
              <a:spcBef>
                <a:spcPts val="0"/>
              </a:spcBef>
              <a:spcAft>
                <a:spcPts val="0"/>
              </a:spcAft>
              <a:buSzPts val="2600"/>
              <a:buChar char="●"/>
            </a:pPr>
            <a:r>
              <a:rPr lang="en-GB"/>
              <a:t>Sit</a:t>
            </a:r>
            <a:r>
              <a:rPr lang="en-GB"/>
              <a:t>úese</a:t>
            </a:r>
            <a:r>
              <a:rPr lang="en-GB"/>
              <a:t> en el medio si no está seguro/a.</a:t>
            </a:r>
            <a:br>
              <a:rPr lang="en-GB"/>
            </a:br>
            <a:endParaRPr>
              <a:highlight>
                <a:srgbClr val="FFFF00"/>
              </a:highlight>
            </a:endParaRPr>
          </a:p>
          <a:p>
            <a:pPr indent="-457200" lvl="0" marL="584200" rtl="0" algn="l">
              <a:lnSpc>
                <a:spcPct val="100000"/>
              </a:lnSpc>
              <a:spcBef>
                <a:spcPts val="0"/>
              </a:spcBef>
              <a:spcAft>
                <a:spcPts val="0"/>
              </a:spcAft>
              <a:buSzPts val="2600"/>
              <a:buChar char="●"/>
            </a:pPr>
            <a:r>
              <a:rPr lang="en-GB"/>
              <a:t>Siéntase libre de discutir perspectivas con los demás y trate de convencer a aquellos que no están de acuerdo con usted para que se pongan de su lado</a:t>
            </a:r>
            <a:r>
              <a:rPr lang="en-GB">
                <a:extLst>
                  <a:ext uri="http://customooxmlschemas.google.com/">
                    <go:slidesCustomData xmlns:go="http://customooxmlschemas.google.com/" textRoundtripDataId="1"/>
                  </a:ext>
                </a:extLst>
              </a:rPr>
              <a:t>.</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5"/>
          <p:cNvSpPr txBox="1"/>
          <p:nvPr>
            <p:ph type="title"/>
          </p:nvPr>
        </p:nvSpPr>
        <p:spPr>
          <a:xfrm>
            <a:off x="191800" y="172620"/>
            <a:ext cx="11735100" cy="706200"/>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100000"/>
              </a:lnSpc>
              <a:spcBef>
                <a:spcPts val="0"/>
              </a:spcBef>
              <a:spcAft>
                <a:spcPts val="0"/>
              </a:spcAft>
              <a:buClr>
                <a:schemeClr val="dk1"/>
              </a:buClr>
              <a:buSzPct val="112820"/>
              <a:buFont typeface="Calibri"/>
              <a:buNone/>
            </a:pPr>
            <a:r>
              <a:rPr lang="en-GB"/>
              <a:t>La historia de Mina </a:t>
            </a:r>
            <a:endParaRPr/>
          </a:p>
          <a:p>
            <a:pPr indent="0" lvl="0" marL="0" rtl="0" algn="ctr">
              <a:lnSpc>
                <a:spcPct val="100000"/>
              </a:lnSpc>
              <a:spcBef>
                <a:spcPts val="0"/>
              </a:spcBef>
              <a:spcAft>
                <a:spcPts val="0"/>
              </a:spcAft>
              <a:buClr>
                <a:schemeClr val="dk1"/>
              </a:buClr>
              <a:buSzPct val="151724"/>
              <a:buFont typeface="Calibri"/>
              <a:buNone/>
            </a:pPr>
            <a:r>
              <a:rPr b="0" i="1" lang="en-GB" sz="2900"/>
              <a:t>Capítulo 1: Presentándome</a:t>
            </a:r>
            <a:endParaRPr b="0" i="1" sz="2900"/>
          </a:p>
        </p:txBody>
      </p:sp>
      <p:sp>
        <p:nvSpPr>
          <p:cNvPr id="90" name="Google Shape;90;p5"/>
          <p:cNvSpPr txBox="1"/>
          <p:nvPr/>
        </p:nvSpPr>
        <p:spPr>
          <a:xfrm rot="-5400000">
            <a:off x="-81206" y="3244896"/>
            <a:ext cx="2743200"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91" name="Google Shape;91;p5"/>
          <p:cNvSpPr txBox="1"/>
          <p:nvPr>
            <p:ph idx="1" type="body"/>
          </p:nvPr>
        </p:nvSpPr>
        <p:spPr>
          <a:xfrm>
            <a:off x="184800" y="1072750"/>
            <a:ext cx="11822400" cy="4713600"/>
          </a:xfrm>
          <a:prstGeom prst="rect">
            <a:avLst/>
          </a:prstGeom>
          <a:noFill/>
          <a:ln>
            <a:noFill/>
          </a:ln>
        </p:spPr>
        <p:txBody>
          <a:bodyPr anchorCtr="0" anchor="t" bIns="117825" lIns="117825" spcFirstLastPara="1" rIns="117825" wrap="square" tIns="117825">
            <a:normAutofit fontScale="85000" lnSpcReduction="20000"/>
          </a:bodyPr>
          <a:lstStyle/>
          <a:p>
            <a:pPr indent="0" lvl="0" marL="0" rtl="0" algn="l">
              <a:lnSpc>
                <a:spcPct val="100000"/>
              </a:lnSpc>
              <a:spcBef>
                <a:spcPts val="0"/>
              </a:spcBef>
              <a:spcAft>
                <a:spcPts val="0"/>
              </a:spcAft>
              <a:buClr>
                <a:schemeClr val="dk1"/>
              </a:buClr>
              <a:buSzPct val="108107"/>
              <a:buFont typeface="Arial"/>
              <a:buNone/>
            </a:pPr>
            <a:r>
              <a:rPr lang="en-GB"/>
              <a:t>Hola. Mi nombre es Mina. Tengo 11 años. Nací con una afección que afecta el tejido conectivo de mi cuerpo. Tengo incontinencia, dolor articular y cierta pérdida de audición. Hace dos años, un médico les dijo a mis padres que también tengo escoliosis. Esto significa que mi columna se dobla y se tuerce. </a:t>
            </a:r>
            <a:endParaRPr/>
          </a:p>
          <a:p>
            <a:pPr indent="0" lvl="0" marL="0" rtl="0" algn="l">
              <a:lnSpc>
                <a:spcPct val="100000"/>
              </a:lnSpc>
              <a:spcBef>
                <a:spcPts val="0"/>
              </a:spcBef>
              <a:spcAft>
                <a:spcPts val="0"/>
              </a:spcAft>
              <a:buClr>
                <a:schemeClr val="dk1"/>
              </a:buClr>
              <a:buSzPct val="108107"/>
              <a:buFont typeface="Arial"/>
              <a:buNone/>
            </a:pPr>
            <a:r>
              <a:t/>
            </a:r>
            <a:endParaRPr/>
          </a:p>
          <a:p>
            <a:pPr indent="0" lvl="0" marL="0" rtl="0" algn="l">
              <a:lnSpc>
                <a:spcPct val="100000"/>
              </a:lnSpc>
              <a:spcBef>
                <a:spcPts val="0"/>
              </a:spcBef>
              <a:spcAft>
                <a:spcPts val="0"/>
              </a:spcAft>
              <a:buClr>
                <a:schemeClr val="dk1"/>
              </a:buClr>
              <a:buSzPct val="108107"/>
              <a:buFont typeface="Arial"/>
              <a:buNone/>
            </a:pPr>
            <a:r>
              <a:rPr lang="en-GB"/>
              <a:t>Empecé a ir a la escuela a los 6 años. ¡Soy inteligente, todo el mundo lo dice! Tuve suerte. Los profesores de mi escuela eran encantadores. Incluso hicieron algunos cursos para saber cómo ser inclusivos con estudiantes con necesidades educativas diferentes. Se esforzaron mucho. Aunque la escuela no tenía muchos recursos, juntos encontramos soluciones para que pudiera participar en casi todas las actividades con mis amigos y amigas.</a:t>
            </a:r>
            <a:endParaRPr/>
          </a:p>
          <a:p>
            <a:pPr indent="0" lvl="0" marL="0" rtl="0" algn="l">
              <a:lnSpc>
                <a:spcPct val="100000"/>
              </a:lnSpc>
              <a:spcBef>
                <a:spcPts val="0"/>
              </a:spcBef>
              <a:spcAft>
                <a:spcPts val="0"/>
              </a:spcAft>
              <a:buClr>
                <a:schemeClr val="dk1"/>
              </a:buClr>
              <a:buSzPct val="108107"/>
              <a:buFont typeface="Arial"/>
              <a:buNone/>
            </a:pPr>
            <a:r>
              <a:t/>
            </a:r>
            <a:endParaRPr/>
          </a:p>
          <a:p>
            <a:pPr indent="0" lvl="0" marL="0" rtl="0" algn="l">
              <a:lnSpc>
                <a:spcPct val="100000"/>
              </a:lnSpc>
              <a:spcBef>
                <a:spcPts val="0"/>
              </a:spcBef>
              <a:spcAft>
                <a:spcPts val="0"/>
              </a:spcAft>
              <a:buClr>
                <a:schemeClr val="dk1"/>
              </a:buClr>
              <a:buSzPct val="108107"/>
              <a:buFont typeface="Arial"/>
              <a:buNone/>
            </a:pPr>
            <a:r>
              <a:rPr lang="en-GB"/>
              <a:t>Entonces empezó la guerra, y mi familia y yo huimos 400 km al norte, donde había vivido mi abuela. Nunca había estado allí antes, y lo odiaba. Encontramos alojamiento en un asentamiento temporal. Pensé que nunca volvería a ir a la escuela. Mi mamá me dijo que no perdiera la esperanza.</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6"/>
          <p:cNvSpPr txBox="1"/>
          <p:nvPr/>
        </p:nvSpPr>
        <p:spPr>
          <a:xfrm rot="-5400000">
            <a:off x="-81222" y="3244912"/>
            <a:ext cx="27432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98" name="Google Shape;98;p6"/>
          <p:cNvSpPr txBox="1"/>
          <p:nvPr>
            <p:ph type="title"/>
          </p:nvPr>
        </p:nvSpPr>
        <p:spPr>
          <a:xfrm>
            <a:off x="191800" y="248820"/>
            <a:ext cx="11735100" cy="706200"/>
          </a:xfrm>
          <a:prstGeom prst="rect">
            <a:avLst/>
          </a:prstGeom>
          <a:noFill/>
          <a:ln>
            <a:noFill/>
          </a:ln>
        </p:spPr>
        <p:txBody>
          <a:bodyPr anchorCtr="0" anchor="t" bIns="117825" lIns="117825" spcFirstLastPara="1" rIns="117825" wrap="square" tIns="117825">
            <a:noAutofit/>
          </a:bodyPr>
          <a:lstStyle/>
          <a:p>
            <a:pPr indent="0" lvl="0" marL="0" rtl="0" algn="ctr">
              <a:lnSpc>
                <a:spcPct val="100000"/>
              </a:lnSpc>
              <a:spcBef>
                <a:spcPts val="0"/>
              </a:spcBef>
              <a:spcAft>
                <a:spcPts val="0"/>
              </a:spcAft>
              <a:buSzPts val="990"/>
              <a:buNone/>
            </a:pPr>
            <a:r>
              <a:rPr lang="en-GB" sz="3010"/>
              <a:t>Actividad 2: Tormenta de ideas sobre cómo las emergencias dificultan la inclusión en la educación</a:t>
            </a:r>
            <a:endParaRPr sz="3010"/>
          </a:p>
        </p:txBody>
      </p:sp>
      <p:sp>
        <p:nvSpPr>
          <p:cNvPr id="99" name="Google Shape;99;p6"/>
          <p:cNvSpPr txBox="1"/>
          <p:nvPr>
            <p:ph idx="1" type="body"/>
          </p:nvPr>
        </p:nvSpPr>
        <p:spPr>
          <a:xfrm>
            <a:off x="241725" y="1546770"/>
            <a:ext cx="11822400" cy="4645200"/>
          </a:xfrm>
          <a:prstGeom prst="rect">
            <a:avLst/>
          </a:prstGeom>
          <a:noFill/>
          <a:ln>
            <a:noFill/>
          </a:ln>
        </p:spPr>
        <p:txBody>
          <a:bodyPr anchorCtr="0" anchor="t" bIns="117825" lIns="117825" spcFirstLastPara="1" rIns="117825" wrap="square" tIns="117825">
            <a:normAutofit/>
          </a:bodyPr>
          <a:lstStyle/>
          <a:p>
            <a:pPr indent="0" lvl="0" marL="0" rtl="0" algn="l">
              <a:lnSpc>
                <a:spcPct val="100000"/>
              </a:lnSpc>
              <a:spcBef>
                <a:spcPts val="0"/>
              </a:spcBef>
              <a:spcAft>
                <a:spcPts val="0"/>
              </a:spcAft>
              <a:buSzPts val="2600"/>
              <a:buNone/>
            </a:pPr>
            <a:r>
              <a:t/>
            </a:r>
            <a:endParaRPr/>
          </a:p>
          <a:p>
            <a:pPr indent="0" lvl="0" marL="0" rtl="0" algn="l">
              <a:lnSpc>
                <a:spcPct val="100000"/>
              </a:lnSpc>
              <a:spcBef>
                <a:spcPts val="0"/>
              </a:spcBef>
              <a:spcAft>
                <a:spcPts val="0"/>
              </a:spcAft>
              <a:buSzPts val="2600"/>
              <a:buNone/>
            </a:pPr>
            <a:r>
              <a:t/>
            </a:r>
            <a:endParaRPr/>
          </a:p>
          <a:p>
            <a:pPr indent="0" lvl="0" marL="0" rtl="0" algn="l">
              <a:lnSpc>
                <a:spcPct val="100000"/>
              </a:lnSpc>
              <a:spcBef>
                <a:spcPts val="0"/>
              </a:spcBef>
              <a:spcAft>
                <a:spcPts val="0"/>
              </a:spcAft>
              <a:buSzPts val="2600"/>
              <a:buNone/>
            </a:pPr>
            <a:r>
              <a:t/>
            </a:r>
            <a:endParaRPr b="1"/>
          </a:p>
          <a:p>
            <a:pPr indent="0" lvl="0" marL="0" rtl="0" algn="ctr">
              <a:lnSpc>
                <a:spcPct val="100000"/>
              </a:lnSpc>
              <a:spcBef>
                <a:spcPts val="0"/>
              </a:spcBef>
              <a:spcAft>
                <a:spcPts val="0"/>
              </a:spcAft>
              <a:buSzPts val="2600"/>
              <a:buNone/>
            </a:pPr>
            <a:r>
              <a:t/>
            </a:r>
            <a:endParaRPr b="1"/>
          </a:p>
          <a:p>
            <a:pPr indent="0" lvl="0" marL="0" rtl="0" algn="ctr">
              <a:lnSpc>
                <a:spcPct val="100000"/>
              </a:lnSpc>
              <a:spcBef>
                <a:spcPts val="0"/>
              </a:spcBef>
              <a:spcAft>
                <a:spcPts val="0"/>
              </a:spcAft>
              <a:buSzPts val="2600"/>
              <a:buNone/>
            </a:pPr>
            <a:r>
              <a:rPr b="1" lang="en-GB"/>
              <a:t>¿Cómo una emergencia (de cualquier tipo) podría dificultar la inclusión de todos los estudiantes?</a:t>
            </a:r>
            <a:endParaRPr b="1"/>
          </a:p>
          <a:p>
            <a:pPr indent="0" lvl="0" marL="0" rtl="0" algn="ctr">
              <a:lnSpc>
                <a:spcPct val="100000"/>
              </a:lnSpc>
              <a:spcBef>
                <a:spcPts val="0"/>
              </a:spcBef>
              <a:spcAft>
                <a:spcPts val="0"/>
              </a:spcAft>
              <a:buSzPts val="2600"/>
              <a:buNone/>
            </a:pPr>
            <a:r>
              <a:t/>
            </a:r>
            <a:endParaRPr b="1"/>
          </a:p>
        </p:txBody>
      </p:sp>
    </p:spTree>
  </p:cSld>
  <p:clrMapOvr>
    <a:masterClrMapping/>
  </p:clrMapOvr>
</p:sld>
</file>

<file path=ppt/theme/theme1.xml><?xml version="1.0" encoding="utf-8"?>
<a:theme xmlns:a="http://schemas.openxmlformats.org/drawingml/2006/main" xmlns:r="http://schemas.openxmlformats.org/officeDocument/2006/relationships" name="INEE Presentation Template">
  <a:themeElements>
    <a:clrScheme name="Simple Light">
      <a:dk1>
        <a:srgbClr val="000000"/>
      </a:dk1>
      <a:lt1>
        <a:srgbClr val="FFFFFF"/>
      </a:lt1>
      <a:dk2>
        <a:srgbClr val="A7A7A7"/>
      </a:dk2>
      <a:lt2>
        <a:srgbClr val="535353"/>
      </a:lt2>
      <a:accent1>
        <a:srgbClr val="F27821"/>
      </a:accent1>
      <a:accent2>
        <a:srgbClr val="CD233A"/>
      </a:accent2>
      <a:accent3>
        <a:srgbClr val="913592"/>
      </a:accent3>
      <a:accent4>
        <a:srgbClr val="305284"/>
      </a:accent4>
      <a:accent5>
        <a:srgbClr val="0097A7"/>
      </a:accent5>
      <a:accent6>
        <a:srgbClr val="F68B1F"/>
      </a:accent6>
      <a:hlink>
        <a:srgbClr val="4848EB"/>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